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256" r:id="rId3"/>
    <p:sldId id="257" r:id="rId4"/>
    <p:sldId id="258" r:id="rId5"/>
    <p:sldId id="327" r:id="rId6"/>
    <p:sldId id="262" r:id="rId7"/>
    <p:sldId id="329" r:id="rId8"/>
    <p:sldId id="330" r:id="rId9"/>
    <p:sldId id="331" r:id="rId10"/>
    <p:sldId id="332" r:id="rId11"/>
    <p:sldId id="333" r:id="rId12"/>
    <p:sldId id="289" r:id="rId13"/>
    <p:sldId id="315" r:id="rId14"/>
    <p:sldId id="335" r:id="rId15"/>
    <p:sldId id="334" r:id="rId16"/>
    <p:sldId id="337" r:id="rId17"/>
    <p:sldId id="293" r:id="rId18"/>
    <p:sldId id="300" r:id="rId19"/>
    <p:sldId id="319" r:id="rId20"/>
    <p:sldId id="299" r:id="rId21"/>
    <p:sldId id="320" r:id="rId22"/>
    <p:sldId id="339" r:id="rId23"/>
    <p:sldId id="340" r:id="rId24"/>
    <p:sldId id="341" r:id="rId25"/>
    <p:sldId id="342" r:id="rId26"/>
    <p:sldId id="338" r:id="rId27"/>
    <p:sldId id="323" r:id="rId28"/>
    <p:sldId id="345" r:id="rId29"/>
    <p:sldId id="343" r:id="rId30"/>
    <p:sldId id="321" r:id="rId31"/>
    <p:sldId id="347" r:id="rId32"/>
    <p:sldId id="348" r:id="rId33"/>
    <p:sldId id="349" r:id="rId34"/>
    <p:sldId id="346" r:id="rId35"/>
    <p:sldId id="324" r:id="rId36"/>
    <p:sldId id="350" r:id="rId37"/>
    <p:sldId id="351" r:id="rId38"/>
    <p:sldId id="352" r:id="rId39"/>
    <p:sldId id="353" r:id="rId40"/>
    <p:sldId id="286" r:id="rId41"/>
  </p:sldIdLst>
  <p:sldSz cx="9001125" cy="5040313"/>
  <p:notesSz cx="6858000" cy="9144000"/>
  <p:custDataLst>
    <p:tags r:id="rId43"/>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D8FD"/>
    <a:srgbClr val="03B2F2"/>
    <a:srgbClr val="039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660"/>
  </p:normalViewPr>
  <p:slideViewPr>
    <p:cSldViewPr>
      <p:cViewPr varScale="1">
        <p:scale>
          <a:sx n="78" d="100"/>
          <a:sy n="78" d="100"/>
        </p:scale>
        <p:origin x="1002" y="84"/>
      </p:cViewPr>
      <p:guideLst>
        <p:guide orient="horz" pos="158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A0E93-781E-4B0B-9F3D-ADA0CB791293}" type="datetimeFigureOut">
              <a:rPr lang="zh-CN" altLang="en-US" smtClean="0"/>
              <a:t>2022/9/15</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19D8B-E8B0-4359-8A06-0E73818475EE}" type="slidenum">
              <a:rPr lang="zh-CN" altLang="en-US" smtClean="0"/>
              <a:t>‹#›</a:t>
            </a:fld>
            <a:endParaRPr lang="zh-CN" altLang="en-US"/>
          </a:p>
        </p:txBody>
      </p:sp>
    </p:spTree>
    <p:extLst>
      <p:ext uri="{BB962C8B-B14F-4D97-AF65-F5344CB8AC3E}">
        <p14:creationId xmlns:p14="http://schemas.microsoft.com/office/powerpoint/2010/main" val="273282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a:t>
            </a:fld>
            <a:endParaRPr lang="zh-CN" altLang="en-US"/>
          </a:p>
        </p:txBody>
      </p:sp>
    </p:spTree>
    <p:extLst>
      <p:ext uri="{BB962C8B-B14F-4D97-AF65-F5344CB8AC3E}">
        <p14:creationId xmlns:p14="http://schemas.microsoft.com/office/powerpoint/2010/main" val="428399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10</a:t>
            </a:fld>
            <a:endParaRPr lang="zh-CN" altLang="en-US"/>
          </a:p>
        </p:txBody>
      </p:sp>
    </p:spTree>
    <p:extLst>
      <p:ext uri="{BB962C8B-B14F-4D97-AF65-F5344CB8AC3E}">
        <p14:creationId xmlns:p14="http://schemas.microsoft.com/office/powerpoint/2010/main" val="86961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11</a:t>
            </a:fld>
            <a:endParaRPr lang="zh-CN" altLang="en-US"/>
          </a:p>
        </p:txBody>
      </p:sp>
    </p:spTree>
    <p:extLst>
      <p:ext uri="{BB962C8B-B14F-4D97-AF65-F5344CB8AC3E}">
        <p14:creationId xmlns:p14="http://schemas.microsoft.com/office/powerpoint/2010/main" val="296837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12</a:t>
            </a:fld>
            <a:endParaRPr lang="zh-CN" altLang="en-US"/>
          </a:p>
        </p:txBody>
      </p:sp>
    </p:spTree>
    <p:extLst>
      <p:ext uri="{BB962C8B-B14F-4D97-AF65-F5344CB8AC3E}">
        <p14:creationId xmlns:p14="http://schemas.microsoft.com/office/powerpoint/2010/main" val="260268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13</a:t>
            </a:fld>
            <a:endParaRPr lang="zh-CN" altLang="en-US"/>
          </a:p>
        </p:txBody>
      </p:sp>
    </p:spTree>
    <p:extLst>
      <p:ext uri="{BB962C8B-B14F-4D97-AF65-F5344CB8AC3E}">
        <p14:creationId xmlns:p14="http://schemas.microsoft.com/office/powerpoint/2010/main" val="349371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14</a:t>
            </a:fld>
            <a:endParaRPr lang="zh-CN" altLang="en-US"/>
          </a:p>
        </p:txBody>
      </p:sp>
    </p:spTree>
    <p:extLst>
      <p:ext uri="{BB962C8B-B14F-4D97-AF65-F5344CB8AC3E}">
        <p14:creationId xmlns:p14="http://schemas.microsoft.com/office/powerpoint/2010/main" val="235249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15</a:t>
            </a:fld>
            <a:endParaRPr lang="zh-CN" altLang="en-US"/>
          </a:p>
        </p:txBody>
      </p:sp>
    </p:spTree>
    <p:extLst>
      <p:ext uri="{BB962C8B-B14F-4D97-AF65-F5344CB8AC3E}">
        <p14:creationId xmlns:p14="http://schemas.microsoft.com/office/powerpoint/2010/main" val="369739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16</a:t>
            </a:fld>
            <a:endParaRPr lang="zh-CN" altLang="en-US"/>
          </a:p>
        </p:txBody>
      </p:sp>
    </p:spTree>
    <p:extLst>
      <p:ext uri="{BB962C8B-B14F-4D97-AF65-F5344CB8AC3E}">
        <p14:creationId xmlns:p14="http://schemas.microsoft.com/office/powerpoint/2010/main" val="108508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17</a:t>
            </a:fld>
            <a:endParaRPr lang="zh-CN" altLang="en-US"/>
          </a:p>
        </p:txBody>
      </p:sp>
    </p:spTree>
    <p:extLst>
      <p:ext uri="{BB962C8B-B14F-4D97-AF65-F5344CB8AC3E}">
        <p14:creationId xmlns:p14="http://schemas.microsoft.com/office/powerpoint/2010/main" val="122070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18</a:t>
            </a:fld>
            <a:endParaRPr lang="zh-CN" altLang="en-US"/>
          </a:p>
        </p:txBody>
      </p:sp>
    </p:spTree>
    <p:extLst>
      <p:ext uri="{BB962C8B-B14F-4D97-AF65-F5344CB8AC3E}">
        <p14:creationId xmlns:p14="http://schemas.microsoft.com/office/powerpoint/2010/main" val="149222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19</a:t>
            </a:fld>
            <a:endParaRPr lang="zh-CN" altLang="en-US"/>
          </a:p>
        </p:txBody>
      </p:sp>
    </p:spTree>
    <p:extLst>
      <p:ext uri="{BB962C8B-B14F-4D97-AF65-F5344CB8AC3E}">
        <p14:creationId xmlns:p14="http://schemas.microsoft.com/office/powerpoint/2010/main" val="58834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a:t>
            </a:fld>
            <a:endParaRPr lang="zh-CN" altLang="en-US"/>
          </a:p>
        </p:txBody>
      </p:sp>
    </p:spTree>
    <p:extLst>
      <p:ext uri="{BB962C8B-B14F-4D97-AF65-F5344CB8AC3E}">
        <p14:creationId xmlns:p14="http://schemas.microsoft.com/office/powerpoint/2010/main" val="760826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20</a:t>
            </a:fld>
            <a:endParaRPr lang="zh-CN" altLang="en-US"/>
          </a:p>
        </p:txBody>
      </p:sp>
    </p:spTree>
    <p:extLst>
      <p:ext uri="{BB962C8B-B14F-4D97-AF65-F5344CB8AC3E}">
        <p14:creationId xmlns:p14="http://schemas.microsoft.com/office/powerpoint/2010/main" val="6788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21</a:t>
            </a:fld>
            <a:endParaRPr lang="zh-CN" altLang="en-US"/>
          </a:p>
        </p:txBody>
      </p:sp>
    </p:spTree>
    <p:extLst>
      <p:ext uri="{BB962C8B-B14F-4D97-AF65-F5344CB8AC3E}">
        <p14:creationId xmlns:p14="http://schemas.microsoft.com/office/powerpoint/2010/main" val="573119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22</a:t>
            </a:fld>
            <a:endParaRPr lang="zh-CN" altLang="en-US"/>
          </a:p>
        </p:txBody>
      </p:sp>
    </p:spTree>
    <p:extLst>
      <p:ext uri="{BB962C8B-B14F-4D97-AF65-F5344CB8AC3E}">
        <p14:creationId xmlns:p14="http://schemas.microsoft.com/office/powerpoint/2010/main" val="389502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23</a:t>
            </a:fld>
            <a:endParaRPr lang="zh-CN" altLang="en-US"/>
          </a:p>
        </p:txBody>
      </p:sp>
    </p:spTree>
    <p:extLst>
      <p:ext uri="{BB962C8B-B14F-4D97-AF65-F5344CB8AC3E}">
        <p14:creationId xmlns:p14="http://schemas.microsoft.com/office/powerpoint/2010/main" val="75043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24</a:t>
            </a:fld>
            <a:endParaRPr lang="zh-CN" altLang="en-US"/>
          </a:p>
        </p:txBody>
      </p:sp>
    </p:spTree>
    <p:extLst>
      <p:ext uri="{BB962C8B-B14F-4D97-AF65-F5344CB8AC3E}">
        <p14:creationId xmlns:p14="http://schemas.microsoft.com/office/powerpoint/2010/main" val="117017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25</a:t>
            </a:fld>
            <a:endParaRPr lang="zh-CN" altLang="en-US"/>
          </a:p>
        </p:txBody>
      </p:sp>
    </p:spTree>
    <p:extLst>
      <p:ext uri="{BB962C8B-B14F-4D97-AF65-F5344CB8AC3E}">
        <p14:creationId xmlns:p14="http://schemas.microsoft.com/office/powerpoint/2010/main" val="3217872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26</a:t>
            </a:fld>
            <a:endParaRPr lang="zh-CN" altLang="en-US"/>
          </a:p>
        </p:txBody>
      </p:sp>
    </p:spTree>
    <p:extLst>
      <p:ext uri="{BB962C8B-B14F-4D97-AF65-F5344CB8AC3E}">
        <p14:creationId xmlns:p14="http://schemas.microsoft.com/office/powerpoint/2010/main" val="416707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27</a:t>
            </a:fld>
            <a:endParaRPr lang="zh-CN" altLang="en-US"/>
          </a:p>
        </p:txBody>
      </p:sp>
    </p:spTree>
    <p:extLst>
      <p:ext uri="{BB962C8B-B14F-4D97-AF65-F5344CB8AC3E}">
        <p14:creationId xmlns:p14="http://schemas.microsoft.com/office/powerpoint/2010/main" val="592550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28</a:t>
            </a:fld>
            <a:endParaRPr lang="zh-CN" altLang="en-US"/>
          </a:p>
        </p:txBody>
      </p:sp>
    </p:spTree>
    <p:extLst>
      <p:ext uri="{BB962C8B-B14F-4D97-AF65-F5344CB8AC3E}">
        <p14:creationId xmlns:p14="http://schemas.microsoft.com/office/powerpoint/2010/main" val="1525911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29</a:t>
            </a:fld>
            <a:endParaRPr lang="zh-CN" altLang="en-US"/>
          </a:p>
        </p:txBody>
      </p:sp>
    </p:spTree>
    <p:extLst>
      <p:ext uri="{BB962C8B-B14F-4D97-AF65-F5344CB8AC3E}">
        <p14:creationId xmlns:p14="http://schemas.microsoft.com/office/powerpoint/2010/main" val="238663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a:t>
            </a:fld>
            <a:endParaRPr lang="zh-CN" altLang="en-US"/>
          </a:p>
        </p:txBody>
      </p:sp>
    </p:spTree>
    <p:extLst>
      <p:ext uri="{BB962C8B-B14F-4D97-AF65-F5344CB8AC3E}">
        <p14:creationId xmlns:p14="http://schemas.microsoft.com/office/powerpoint/2010/main" val="3135103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30</a:t>
            </a:fld>
            <a:endParaRPr lang="zh-CN" altLang="en-US"/>
          </a:p>
        </p:txBody>
      </p:sp>
    </p:spTree>
    <p:extLst>
      <p:ext uri="{BB962C8B-B14F-4D97-AF65-F5344CB8AC3E}">
        <p14:creationId xmlns:p14="http://schemas.microsoft.com/office/powerpoint/2010/main" val="4086984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31</a:t>
            </a:fld>
            <a:endParaRPr lang="zh-CN" altLang="en-US"/>
          </a:p>
        </p:txBody>
      </p:sp>
    </p:spTree>
    <p:extLst>
      <p:ext uri="{BB962C8B-B14F-4D97-AF65-F5344CB8AC3E}">
        <p14:creationId xmlns:p14="http://schemas.microsoft.com/office/powerpoint/2010/main" val="739539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32</a:t>
            </a:fld>
            <a:endParaRPr lang="zh-CN" altLang="en-US"/>
          </a:p>
        </p:txBody>
      </p:sp>
    </p:spTree>
    <p:extLst>
      <p:ext uri="{BB962C8B-B14F-4D97-AF65-F5344CB8AC3E}">
        <p14:creationId xmlns:p14="http://schemas.microsoft.com/office/powerpoint/2010/main" val="2478235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33</a:t>
            </a:fld>
            <a:endParaRPr lang="zh-CN" altLang="en-US"/>
          </a:p>
        </p:txBody>
      </p:sp>
    </p:spTree>
    <p:extLst>
      <p:ext uri="{BB962C8B-B14F-4D97-AF65-F5344CB8AC3E}">
        <p14:creationId xmlns:p14="http://schemas.microsoft.com/office/powerpoint/2010/main" val="837319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34</a:t>
            </a:fld>
            <a:endParaRPr lang="zh-CN" altLang="en-US"/>
          </a:p>
        </p:txBody>
      </p:sp>
    </p:spTree>
    <p:extLst>
      <p:ext uri="{BB962C8B-B14F-4D97-AF65-F5344CB8AC3E}">
        <p14:creationId xmlns:p14="http://schemas.microsoft.com/office/powerpoint/2010/main" val="3213977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35</a:t>
            </a:fld>
            <a:endParaRPr lang="zh-CN" altLang="en-US"/>
          </a:p>
        </p:txBody>
      </p:sp>
    </p:spTree>
    <p:extLst>
      <p:ext uri="{BB962C8B-B14F-4D97-AF65-F5344CB8AC3E}">
        <p14:creationId xmlns:p14="http://schemas.microsoft.com/office/powerpoint/2010/main" val="185445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36</a:t>
            </a:fld>
            <a:endParaRPr lang="zh-CN" altLang="en-US"/>
          </a:p>
        </p:txBody>
      </p:sp>
    </p:spTree>
    <p:extLst>
      <p:ext uri="{BB962C8B-B14F-4D97-AF65-F5344CB8AC3E}">
        <p14:creationId xmlns:p14="http://schemas.microsoft.com/office/powerpoint/2010/main" val="2406943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37</a:t>
            </a:fld>
            <a:endParaRPr lang="zh-CN" altLang="en-US"/>
          </a:p>
        </p:txBody>
      </p:sp>
    </p:spTree>
    <p:extLst>
      <p:ext uri="{BB962C8B-B14F-4D97-AF65-F5344CB8AC3E}">
        <p14:creationId xmlns:p14="http://schemas.microsoft.com/office/powerpoint/2010/main" val="4080150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38</a:t>
            </a:fld>
            <a:endParaRPr lang="zh-CN" altLang="en-US"/>
          </a:p>
        </p:txBody>
      </p:sp>
    </p:spTree>
    <p:extLst>
      <p:ext uri="{BB962C8B-B14F-4D97-AF65-F5344CB8AC3E}">
        <p14:creationId xmlns:p14="http://schemas.microsoft.com/office/powerpoint/2010/main" val="892840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solidFill>
                  <a:prstClr val="black"/>
                </a:solidFill>
                <a:latin typeface="Calibri"/>
                <a:ea typeface="宋体"/>
              </a:rPr>
              <a:pPr/>
              <a:t>39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28399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4</a:t>
            </a:fld>
            <a:endParaRPr lang="zh-CN" altLang="en-US"/>
          </a:p>
        </p:txBody>
      </p:sp>
    </p:spTree>
    <p:extLst>
      <p:ext uri="{BB962C8B-B14F-4D97-AF65-F5344CB8AC3E}">
        <p14:creationId xmlns:p14="http://schemas.microsoft.com/office/powerpoint/2010/main" val="263463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5</a:t>
            </a:fld>
            <a:endParaRPr lang="zh-CN" altLang="en-US"/>
          </a:p>
        </p:txBody>
      </p:sp>
    </p:spTree>
    <p:extLst>
      <p:ext uri="{BB962C8B-B14F-4D97-AF65-F5344CB8AC3E}">
        <p14:creationId xmlns:p14="http://schemas.microsoft.com/office/powerpoint/2010/main" val="372395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6</a:t>
            </a:fld>
            <a:endParaRPr lang="zh-CN" altLang="en-US"/>
          </a:p>
        </p:txBody>
      </p:sp>
    </p:spTree>
    <p:extLst>
      <p:ext uri="{BB962C8B-B14F-4D97-AF65-F5344CB8AC3E}">
        <p14:creationId xmlns:p14="http://schemas.microsoft.com/office/powerpoint/2010/main" val="190990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7</a:t>
            </a:fld>
            <a:endParaRPr lang="zh-CN" altLang="en-US"/>
          </a:p>
        </p:txBody>
      </p:sp>
    </p:spTree>
    <p:extLst>
      <p:ext uri="{BB962C8B-B14F-4D97-AF65-F5344CB8AC3E}">
        <p14:creationId xmlns:p14="http://schemas.microsoft.com/office/powerpoint/2010/main" val="253138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8</a:t>
            </a:fld>
            <a:endParaRPr lang="zh-CN" altLang="en-US"/>
          </a:p>
        </p:txBody>
      </p:sp>
    </p:spTree>
    <p:extLst>
      <p:ext uri="{BB962C8B-B14F-4D97-AF65-F5344CB8AC3E}">
        <p14:creationId xmlns:p14="http://schemas.microsoft.com/office/powerpoint/2010/main" val="406545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119D8B-E8B0-4359-8A06-0E73818475EE}" type="slidenum">
              <a:rPr lang="zh-CN" altLang="en-US" smtClean="0"/>
              <a:t>9</a:t>
            </a:fld>
            <a:endParaRPr lang="zh-CN" altLang="en-US"/>
          </a:p>
        </p:txBody>
      </p:sp>
    </p:spTree>
    <p:extLst>
      <p:ext uri="{BB962C8B-B14F-4D97-AF65-F5344CB8AC3E}">
        <p14:creationId xmlns:p14="http://schemas.microsoft.com/office/powerpoint/2010/main" val="892543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A45536-B0D3-4DF2-83FE-4AF139D609D1}" type="datetime3">
              <a:rPr lang="en-US" altLang="zh-CN" smtClean="0"/>
              <a:t>15 September 2022</a:t>
            </a:fld>
            <a:endParaRPr lang="zh-CN" altLang="en-US"/>
          </a:p>
        </p:txBody>
      </p:sp>
      <p:sp>
        <p:nvSpPr>
          <p:cNvPr id="5" name="页脚占位符 4"/>
          <p:cNvSpPr>
            <a:spLocks noGrp="1"/>
          </p:cNvSpPr>
          <p:nvPr>
            <p:ph type="ftr" sz="quarter" idx="11"/>
          </p:nvPr>
        </p:nvSpPr>
        <p:spPr/>
        <p:txBody>
          <a:bodyPr/>
          <a:lstStyle/>
          <a:p>
            <a:r>
              <a:rPr lang="en-US" altLang="zh-CN"/>
              <a:t>Electronic Warfare</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Picture 4" descr="C:\Documents and Settings\Administrator\桌面\新建文件夹\封面\复件 (27) 复件 4\3ea28d6d5df8d07111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293"/>
            <a:ext cx="9023519" cy="5075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9EE4EC-7693-47FE-8A96-2A934D6E9D46}" type="datetime3">
              <a:rPr lang="en-US" altLang="zh-CN" smtClean="0"/>
              <a:t>15 September 2022</a:t>
            </a:fld>
            <a:endParaRPr lang="zh-CN" altLang="en-US"/>
          </a:p>
        </p:txBody>
      </p:sp>
      <p:sp>
        <p:nvSpPr>
          <p:cNvPr id="6" name="页脚占位符 5"/>
          <p:cNvSpPr>
            <a:spLocks noGrp="1"/>
          </p:cNvSpPr>
          <p:nvPr>
            <p:ph type="ftr" sz="quarter" idx="11"/>
          </p:nvPr>
        </p:nvSpPr>
        <p:spPr/>
        <p:txBody>
          <a:bodyPr/>
          <a:lstStyle/>
          <a:p>
            <a:r>
              <a:rPr lang="en-US" altLang="zh-CN"/>
              <a:t>Electronic Warfare</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5753168-AB27-442E-87BD-596D71D7F50B}" type="datetime3">
              <a:rPr lang="en-US" altLang="zh-CN" smtClean="0"/>
              <a:t>15 September 2022</a:t>
            </a:fld>
            <a:endParaRPr lang="zh-CN" altLang="en-US"/>
          </a:p>
        </p:txBody>
      </p:sp>
      <p:sp>
        <p:nvSpPr>
          <p:cNvPr id="5" name="页脚占位符 4"/>
          <p:cNvSpPr>
            <a:spLocks noGrp="1"/>
          </p:cNvSpPr>
          <p:nvPr>
            <p:ph type="ftr" sz="quarter" idx="11"/>
          </p:nvPr>
        </p:nvSpPr>
        <p:spPr/>
        <p:txBody>
          <a:bodyPr/>
          <a:lstStyle/>
          <a:p>
            <a:r>
              <a:rPr lang="en-US" altLang="zh-CN"/>
              <a:t>Electronic Warfare</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E26FBB-1F45-46DE-A1D0-C357F9CB97EC}" type="datetime3">
              <a:rPr lang="en-US" altLang="zh-CN" smtClean="0"/>
              <a:t>15 September 2022</a:t>
            </a:fld>
            <a:endParaRPr lang="zh-CN" altLang="en-US"/>
          </a:p>
        </p:txBody>
      </p:sp>
      <p:sp>
        <p:nvSpPr>
          <p:cNvPr id="5" name="页脚占位符 4"/>
          <p:cNvSpPr>
            <a:spLocks noGrp="1"/>
          </p:cNvSpPr>
          <p:nvPr>
            <p:ph type="ftr" sz="quarter" idx="11"/>
          </p:nvPr>
        </p:nvSpPr>
        <p:spPr/>
        <p:txBody>
          <a:bodyPr/>
          <a:lstStyle/>
          <a:p>
            <a:r>
              <a:rPr lang="en-US" altLang="zh-CN"/>
              <a:t>Electronic Warfare</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0057" y="201846"/>
            <a:ext cx="8101013" cy="840052"/>
          </a:xfrm>
          <a:prstGeom prst="rect">
            <a:avLst/>
          </a:prstGeom>
        </p:spPr>
        <p:txBody>
          <a:bodyPr lIns="80220" tIns="40110" rIns="80220" bIns="40110"/>
          <a:lstStyle/>
          <a:p>
            <a:r>
              <a:rPr lang="zh-CN" altLang="en-US"/>
              <a:t>单击此处编辑母版标题样式</a:t>
            </a:r>
          </a:p>
        </p:txBody>
      </p:sp>
      <p:sp>
        <p:nvSpPr>
          <p:cNvPr id="3" name="竖排文字占位符 2"/>
          <p:cNvSpPr>
            <a:spLocks noGrp="1"/>
          </p:cNvSpPr>
          <p:nvPr>
            <p:ph type="body" orient="vert" idx="1"/>
          </p:nvPr>
        </p:nvSpPr>
        <p:spPr>
          <a:xfrm>
            <a:off x="450057" y="1176073"/>
            <a:ext cx="8101013" cy="3326374"/>
          </a:xfrm>
          <a:prstGeom prst="rect">
            <a:avLst/>
          </a:prstGeom>
        </p:spPr>
        <p:txBody>
          <a:bodyPr vert="eaVert" lIns="80220" tIns="40110" rIns="80220" bIns="4011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0057" y="4671625"/>
            <a:ext cx="2100263" cy="268350"/>
          </a:xfrm>
          <a:prstGeom prst="rect">
            <a:avLst/>
          </a:prstGeom>
        </p:spPr>
        <p:txBody>
          <a:bodyPr lIns="80220" tIns="40110" rIns="80220" bIns="40110"/>
          <a:lstStyle/>
          <a:p>
            <a:pPr defTabSz="802202"/>
            <a:fld id="{65D76725-DBD7-4C53-9BBA-D723A7BAD9AE}" type="datetime3">
              <a:rPr lang="en-US" altLang="zh-CN" smtClean="0">
                <a:solidFill>
                  <a:prstClr val="black"/>
                </a:solidFill>
              </a:rPr>
              <a:t>15 September 2022</a:t>
            </a:fld>
            <a:endParaRPr lang="zh-CN" altLang="en-US">
              <a:solidFill>
                <a:prstClr val="black"/>
              </a:solidFill>
            </a:endParaRPr>
          </a:p>
        </p:txBody>
      </p:sp>
      <p:sp>
        <p:nvSpPr>
          <p:cNvPr id="5" name="页脚占位符 4"/>
          <p:cNvSpPr>
            <a:spLocks noGrp="1"/>
          </p:cNvSpPr>
          <p:nvPr>
            <p:ph type="ftr" sz="quarter" idx="11"/>
          </p:nvPr>
        </p:nvSpPr>
        <p:spPr>
          <a:xfrm>
            <a:off x="3075385" y="4671625"/>
            <a:ext cx="2850356" cy="268350"/>
          </a:xfrm>
          <a:prstGeom prst="rect">
            <a:avLst/>
          </a:prstGeom>
        </p:spPr>
        <p:txBody>
          <a:bodyPr lIns="80220" tIns="40110" rIns="80220" bIns="40110"/>
          <a:lstStyle/>
          <a:p>
            <a:pPr defTabSz="802202"/>
            <a:r>
              <a:rPr lang="en-US" altLang="zh-CN">
                <a:solidFill>
                  <a:prstClr val="black"/>
                </a:solidFill>
              </a:rPr>
              <a:t>Electronic Warfare</a:t>
            </a:r>
            <a:endParaRPr lang="zh-CN" altLang="en-US">
              <a:solidFill>
                <a:prstClr val="black"/>
              </a:solidFill>
            </a:endParaRPr>
          </a:p>
        </p:txBody>
      </p:sp>
      <p:sp>
        <p:nvSpPr>
          <p:cNvPr id="6" name="灯片编号占位符 5"/>
          <p:cNvSpPr>
            <a:spLocks noGrp="1"/>
          </p:cNvSpPr>
          <p:nvPr>
            <p:ph type="sldNum" sz="quarter" idx="12"/>
          </p:nvPr>
        </p:nvSpPr>
        <p:spPr>
          <a:xfrm>
            <a:off x="6450807" y="4671625"/>
            <a:ext cx="2100263" cy="268350"/>
          </a:xfrm>
          <a:prstGeom prst="rect">
            <a:avLst/>
          </a:prstGeom>
        </p:spPr>
        <p:txBody>
          <a:bodyPr lIns="80220" tIns="40110" rIns="80220" bIns="40110"/>
          <a:lstStyle/>
          <a:p>
            <a:pPr defTabSz="802202"/>
            <a:fld id="{55ECCFAA-F4FB-487C-9F1E-C8836D0C3DC9}" type="slidenum">
              <a:rPr lang="zh-CN" altLang="en-US" smtClean="0">
                <a:solidFill>
                  <a:prstClr val="black"/>
                </a:solidFill>
              </a:rPr>
              <a:pPr defTabSz="802202"/>
              <a:t>‹#›</a:t>
            </a:fld>
            <a:endParaRPr lang="zh-CN" altLang="en-US">
              <a:solidFill>
                <a:prstClr val="black"/>
              </a:solidFill>
            </a:endParaRPr>
          </a:p>
        </p:txBody>
      </p:sp>
    </p:spTree>
    <p:extLst>
      <p:ext uri="{BB962C8B-B14F-4D97-AF65-F5344CB8AC3E}">
        <p14:creationId xmlns:p14="http://schemas.microsoft.com/office/powerpoint/2010/main" val="45272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7" y="201847"/>
            <a:ext cx="2025253" cy="4300600"/>
          </a:xfrm>
          <a:prstGeom prst="rect">
            <a:avLst/>
          </a:prstGeom>
        </p:spPr>
        <p:txBody>
          <a:bodyPr vert="eaVert" lIns="80220" tIns="40110" rIns="80220" bIns="40110"/>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a:prstGeom prst="rect">
            <a:avLst/>
          </a:prstGeom>
        </p:spPr>
        <p:txBody>
          <a:bodyPr vert="eaVert" lIns="80220" tIns="40110" rIns="80220" bIns="4011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0057" y="4671625"/>
            <a:ext cx="2100263" cy="268350"/>
          </a:xfrm>
          <a:prstGeom prst="rect">
            <a:avLst/>
          </a:prstGeom>
        </p:spPr>
        <p:txBody>
          <a:bodyPr lIns="80220" tIns="40110" rIns="80220" bIns="40110"/>
          <a:lstStyle/>
          <a:p>
            <a:pPr defTabSz="802202"/>
            <a:fld id="{BBF8F733-2721-4C45-BC87-507F5417EF92}" type="datetime3">
              <a:rPr lang="en-US" altLang="zh-CN" smtClean="0">
                <a:solidFill>
                  <a:prstClr val="black"/>
                </a:solidFill>
              </a:rPr>
              <a:t>15 September 2022</a:t>
            </a:fld>
            <a:endParaRPr lang="zh-CN" altLang="en-US">
              <a:solidFill>
                <a:prstClr val="black"/>
              </a:solidFill>
            </a:endParaRPr>
          </a:p>
        </p:txBody>
      </p:sp>
      <p:sp>
        <p:nvSpPr>
          <p:cNvPr id="5" name="页脚占位符 4"/>
          <p:cNvSpPr>
            <a:spLocks noGrp="1"/>
          </p:cNvSpPr>
          <p:nvPr>
            <p:ph type="ftr" sz="quarter" idx="11"/>
          </p:nvPr>
        </p:nvSpPr>
        <p:spPr>
          <a:xfrm>
            <a:off x="3075385" y="4671625"/>
            <a:ext cx="2850356" cy="268350"/>
          </a:xfrm>
          <a:prstGeom prst="rect">
            <a:avLst/>
          </a:prstGeom>
        </p:spPr>
        <p:txBody>
          <a:bodyPr lIns="80220" tIns="40110" rIns="80220" bIns="40110"/>
          <a:lstStyle/>
          <a:p>
            <a:pPr defTabSz="802202"/>
            <a:r>
              <a:rPr lang="en-US" altLang="zh-CN">
                <a:solidFill>
                  <a:prstClr val="black"/>
                </a:solidFill>
              </a:rPr>
              <a:t>Electronic Warfare</a:t>
            </a:r>
            <a:endParaRPr lang="zh-CN" altLang="en-US">
              <a:solidFill>
                <a:prstClr val="black"/>
              </a:solidFill>
            </a:endParaRPr>
          </a:p>
        </p:txBody>
      </p:sp>
      <p:sp>
        <p:nvSpPr>
          <p:cNvPr id="6" name="灯片编号占位符 5"/>
          <p:cNvSpPr>
            <a:spLocks noGrp="1"/>
          </p:cNvSpPr>
          <p:nvPr>
            <p:ph type="sldNum" sz="quarter" idx="12"/>
          </p:nvPr>
        </p:nvSpPr>
        <p:spPr>
          <a:xfrm>
            <a:off x="6450807" y="4671625"/>
            <a:ext cx="2100263" cy="268350"/>
          </a:xfrm>
          <a:prstGeom prst="rect">
            <a:avLst/>
          </a:prstGeom>
        </p:spPr>
        <p:txBody>
          <a:bodyPr lIns="80220" tIns="40110" rIns="80220" bIns="40110"/>
          <a:lstStyle/>
          <a:p>
            <a:pPr defTabSz="802202"/>
            <a:fld id="{55ECCFAA-F4FB-487C-9F1E-C8836D0C3DC9}" type="slidenum">
              <a:rPr lang="zh-CN" altLang="en-US" smtClean="0">
                <a:solidFill>
                  <a:prstClr val="black"/>
                </a:solidFill>
              </a:rPr>
              <a:pPr defTabSz="802202"/>
              <a:t>‹#›</a:t>
            </a:fld>
            <a:endParaRPr lang="zh-CN" altLang="en-US">
              <a:solidFill>
                <a:prstClr val="black"/>
              </a:solidFill>
            </a:endParaRPr>
          </a:p>
        </p:txBody>
      </p:sp>
    </p:spTree>
    <p:extLst>
      <p:ext uri="{BB962C8B-B14F-4D97-AF65-F5344CB8AC3E}">
        <p14:creationId xmlns:p14="http://schemas.microsoft.com/office/powerpoint/2010/main" val="31857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88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E17C47-F251-4350-8332-D485DEB7A18E}" type="datetime3">
              <a:rPr lang="en-US" altLang="zh-CN" smtClean="0"/>
              <a:t>15 September 2022</a:t>
            </a:fld>
            <a:endParaRPr lang="zh-CN" altLang="en-US"/>
          </a:p>
        </p:txBody>
      </p:sp>
      <p:sp>
        <p:nvSpPr>
          <p:cNvPr id="5" name="页脚占位符 4"/>
          <p:cNvSpPr>
            <a:spLocks noGrp="1"/>
          </p:cNvSpPr>
          <p:nvPr>
            <p:ph type="ftr" sz="quarter" idx="11"/>
          </p:nvPr>
        </p:nvSpPr>
        <p:spPr/>
        <p:txBody>
          <a:bodyPr/>
          <a:lstStyle/>
          <a:p>
            <a:r>
              <a:rPr lang="en-US" altLang="zh-CN"/>
              <a:t>Electronic Warfare</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4D204C8-FFDA-41A7-9215-E6762AEC36F2}" type="datetime3">
              <a:rPr lang="en-US" altLang="zh-CN" smtClean="0"/>
              <a:t>15 September 2022</a:t>
            </a:fld>
            <a:endParaRPr lang="zh-CN" altLang="en-US"/>
          </a:p>
        </p:txBody>
      </p:sp>
      <p:sp>
        <p:nvSpPr>
          <p:cNvPr id="5" name="页脚占位符 4"/>
          <p:cNvSpPr>
            <a:spLocks noGrp="1"/>
          </p:cNvSpPr>
          <p:nvPr>
            <p:ph type="ftr" sz="quarter" idx="11"/>
          </p:nvPr>
        </p:nvSpPr>
        <p:spPr/>
        <p:txBody>
          <a:bodyPr/>
          <a:lstStyle/>
          <a:p>
            <a:r>
              <a:rPr lang="en-US" altLang="zh-CN"/>
              <a:t>Electronic Warfare</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B768D79-5611-42F6-A806-25B35BF4E175}" type="datetime3">
              <a:rPr lang="en-US" altLang="zh-CN" smtClean="0"/>
              <a:t>15 September 2022</a:t>
            </a:fld>
            <a:endParaRPr lang="zh-CN" altLang="en-US"/>
          </a:p>
        </p:txBody>
      </p:sp>
      <p:sp>
        <p:nvSpPr>
          <p:cNvPr id="6" name="页脚占位符 5"/>
          <p:cNvSpPr>
            <a:spLocks noGrp="1"/>
          </p:cNvSpPr>
          <p:nvPr>
            <p:ph type="ftr" sz="quarter" idx="11"/>
          </p:nvPr>
        </p:nvSpPr>
        <p:spPr/>
        <p:txBody>
          <a:bodyPr/>
          <a:lstStyle/>
          <a:p>
            <a:r>
              <a:rPr lang="en-US" altLang="zh-CN"/>
              <a:t>Electronic Warfare</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3309FFC-4383-4064-99C4-40DAF5130684}" type="datetime3">
              <a:rPr lang="en-US" altLang="zh-CN" smtClean="0"/>
              <a:t>15 September 2022</a:t>
            </a:fld>
            <a:endParaRPr lang="zh-CN" altLang="en-US"/>
          </a:p>
        </p:txBody>
      </p:sp>
      <p:sp>
        <p:nvSpPr>
          <p:cNvPr id="8" name="页脚占位符 7"/>
          <p:cNvSpPr>
            <a:spLocks noGrp="1"/>
          </p:cNvSpPr>
          <p:nvPr>
            <p:ph type="ftr" sz="quarter" idx="11"/>
          </p:nvPr>
        </p:nvSpPr>
        <p:spPr/>
        <p:txBody>
          <a:bodyPr/>
          <a:lstStyle/>
          <a:p>
            <a:r>
              <a:rPr lang="en-US" altLang="zh-CN"/>
              <a:t>Electronic Warfare</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56E6F33-F661-4FCB-8A9C-5BA059048E19}" type="datetime3">
              <a:rPr lang="en-US" altLang="zh-CN" smtClean="0"/>
              <a:t>15 September 2022</a:t>
            </a:fld>
            <a:endParaRPr lang="zh-CN" altLang="en-US"/>
          </a:p>
        </p:txBody>
      </p:sp>
      <p:sp>
        <p:nvSpPr>
          <p:cNvPr id="8" name="页脚占位符 7"/>
          <p:cNvSpPr>
            <a:spLocks noGrp="1"/>
          </p:cNvSpPr>
          <p:nvPr>
            <p:ph type="ftr" sz="quarter" idx="11"/>
          </p:nvPr>
        </p:nvSpPr>
        <p:spPr/>
        <p:txBody>
          <a:bodyPr/>
          <a:lstStyle/>
          <a:p>
            <a:r>
              <a:rPr lang="en-US" altLang="zh-CN"/>
              <a:t>Electronic Warfare</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756146" y="492188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704419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B552FFD-942B-4682-A071-AC13BA5AB07B}" type="datetime3">
              <a:rPr lang="en-US" altLang="zh-CN" smtClean="0"/>
              <a:t>15 September 2022</a:t>
            </a:fld>
            <a:endParaRPr lang="zh-CN" altLang="en-US"/>
          </a:p>
        </p:txBody>
      </p:sp>
      <p:sp>
        <p:nvSpPr>
          <p:cNvPr id="4" name="页脚占位符 3"/>
          <p:cNvSpPr>
            <a:spLocks noGrp="1"/>
          </p:cNvSpPr>
          <p:nvPr>
            <p:ph type="ftr" sz="quarter" idx="11"/>
          </p:nvPr>
        </p:nvSpPr>
        <p:spPr/>
        <p:txBody>
          <a:bodyPr/>
          <a:lstStyle/>
          <a:p>
            <a:r>
              <a:rPr lang="en-US" altLang="zh-CN"/>
              <a:t>Electronic Warfare</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6A2413-3B59-4461-8747-95D2E21E3021}" type="datetime3">
              <a:rPr lang="en-US" altLang="zh-CN" smtClean="0"/>
              <a:t>15 September 2022</a:t>
            </a:fld>
            <a:endParaRPr lang="zh-CN" altLang="en-US"/>
          </a:p>
        </p:txBody>
      </p:sp>
      <p:sp>
        <p:nvSpPr>
          <p:cNvPr id="3" name="页脚占位符 2"/>
          <p:cNvSpPr>
            <a:spLocks noGrp="1"/>
          </p:cNvSpPr>
          <p:nvPr>
            <p:ph type="ftr" sz="quarter" idx="11"/>
          </p:nvPr>
        </p:nvSpPr>
        <p:spPr/>
        <p:txBody>
          <a:bodyPr/>
          <a:lstStyle/>
          <a:p>
            <a:r>
              <a:rPr lang="en-US" altLang="zh-CN"/>
              <a:t>Electronic Warfare</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5972F7C-04F8-4245-BF07-E2FBBC917F22}" type="datetime3">
              <a:rPr lang="en-US" altLang="zh-CN" smtClean="0"/>
              <a:t>15 September 2022</a:t>
            </a:fld>
            <a:endParaRPr lang="zh-CN" altLang="en-US"/>
          </a:p>
        </p:txBody>
      </p:sp>
      <p:sp>
        <p:nvSpPr>
          <p:cNvPr id="6" name="页脚占位符 5"/>
          <p:cNvSpPr>
            <a:spLocks noGrp="1"/>
          </p:cNvSpPr>
          <p:nvPr>
            <p:ph type="ftr" sz="quarter" idx="11"/>
          </p:nvPr>
        </p:nvSpPr>
        <p:spPr/>
        <p:txBody>
          <a:bodyPr/>
          <a:lstStyle/>
          <a:p>
            <a:r>
              <a:rPr lang="en-US" altLang="zh-CN"/>
              <a:t>Electronic Warfare</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126A489-30D8-45B5-851D-579B8128978F}" type="datetime3">
              <a:rPr lang="en-US" altLang="zh-CN" smtClean="0"/>
              <a:t>15 September 2022</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r>
              <a:rPr lang="en-US" altLang="zh-CN"/>
              <a:t>Electronic Warfare</a:t>
            </a:r>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8625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p:txStyles>
    <p:titleStyle>
      <a:lvl1pPr algn="ctr" defTabSz="802202" rtl="0" eaLnBrk="1" latinLnBrk="0" hangingPunct="1">
        <a:spcBef>
          <a:spcPct val="0"/>
        </a:spcBef>
        <a:buNone/>
        <a:defRPr sz="3900" kern="1200">
          <a:solidFill>
            <a:schemeClr val="tx1"/>
          </a:solidFill>
          <a:latin typeface="+mj-lt"/>
          <a:ea typeface="+mj-ea"/>
          <a:cs typeface="+mj-cs"/>
        </a:defRPr>
      </a:lvl1pPr>
    </p:titleStyle>
    <p:bodyStyle>
      <a:lvl1pPr marL="300825" indent="-300825" algn="l" defTabSz="80220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789" indent="-250688" algn="l" defTabSz="80220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752" indent="-200551" algn="l" defTabSz="80220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853" indent="-200551" algn="l" defTabSz="8022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4956" indent="-200551" algn="l" defTabSz="8022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056" indent="-200551" algn="l" defTabSz="8022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157" indent="-200551" algn="l" defTabSz="8022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259" indent="-200551" algn="l" defTabSz="8022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360" indent="-200551" algn="l" defTabSz="8022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202" rtl="0" eaLnBrk="1" latinLnBrk="0" hangingPunct="1">
        <a:defRPr sz="1600" kern="1200">
          <a:solidFill>
            <a:schemeClr val="tx1"/>
          </a:solidFill>
          <a:latin typeface="+mn-lt"/>
          <a:ea typeface="+mn-ea"/>
          <a:cs typeface="+mn-cs"/>
        </a:defRPr>
      </a:lvl1pPr>
      <a:lvl2pPr marL="401101" algn="l" defTabSz="802202" rtl="0" eaLnBrk="1" latinLnBrk="0" hangingPunct="1">
        <a:defRPr sz="1600" kern="1200">
          <a:solidFill>
            <a:schemeClr val="tx1"/>
          </a:solidFill>
          <a:latin typeface="+mn-lt"/>
          <a:ea typeface="+mn-ea"/>
          <a:cs typeface="+mn-cs"/>
        </a:defRPr>
      </a:lvl2pPr>
      <a:lvl3pPr marL="802202" algn="l" defTabSz="802202" rtl="0" eaLnBrk="1" latinLnBrk="0" hangingPunct="1">
        <a:defRPr sz="1600" kern="1200">
          <a:solidFill>
            <a:schemeClr val="tx1"/>
          </a:solidFill>
          <a:latin typeface="+mn-lt"/>
          <a:ea typeface="+mn-ea"/>
          <a:cs typeface="+mn-cs"/>
        </a:defRPr>
      </a:lvl3pPr>
      <a:lvl4pPr marL="1203304" algn="l" defTabSz="802202" rtl="0" eaLnBrk="1" latinLnBrk="0" hangingPunct="1">
        <a:defRPr sz="1600" kern="1200">
          <a:solidFill>
            <a:schemeClr val="tx1"/>
          </a:solidFill>
          <a:latin typeface="+mn-lt"/>
          <a:ea typeface="+mn-ea"/>
          <a:cs typeface="+mn-cs"/>
        </a:defRPr>
      </a:lvl4pPr>
      <a:lvl5pPr marL="1604405" algn="l" defTabSz="802202" rtl="0" eaLnBrk="1" latinLnBrk="0" hangingPunct="1">
        <a:defRPr sz="1600" kern="1200">
          <a:solidFill>
            <a:schemeClr val="tx1"/>
          </a:solidFill>
          <a:latin typeface="+mn-lt"/>
          <a:ea typeface="+mn-ea"/>
          <a:cs typeface="+mn-cs"/>
        </a:defRPr>
      </a:lvl5pPr>
      <a:lvl6pPr marL="2005506" algn="l" defTabSz="802202" rtl="0" eaLnBrk="1" latinLnBrk="0" hangingPunct="1">
        <a:defRPr sz="1600" kern="1200">
          <a:solidFill>
            <a:schemeClr val="tx1"/>
          </a:solidFill>
          <a:latin typeface="+mn-lt"/>
          <a:ea typeface="+mn-ea"/>
          <a:cs typeface="+mn-cs"/>
        </a:defRPr>
      </a:lvl6pPr>
      <a:lvl7pPr marL="2406607" algn="l" defTabSz="802202" rtl="0" eaLnBrk="1" latinLnBrk="0" hangingPunct="1">
        <a:defRPr sz="1600" kern="1200">
          <a:solidFill>
            <a:schemeClr val="tx1"/>
          </a:solidFill>
          <a:latin typeface="+mn-lt"/>
          <a:ea typeface="+mn-ea"/>
          <a:cs typeface="+mn-cs"/>
        </a:defRPr>
      </a:lvl7pPr>
      <a:lvl8pPr marL="2807708" algn="l" defTabSz="802202" rtl="0" eaLnBrk="1" latinLnBrk="0" hangingPunct="1">
        <a:defRPr sz="1600" kern="1200">
          <a:solidFill>
            <a:schemeClr val="tx1"/>
          </a:solidFill>
          <a:latin typeface="+mn-lt"/>
          <a:ea typeface="+mn-ea"/>
          <a:cs typeface="+mn-cs"/>
        </a:defRPr>
      </a:lvl8pPr>
      <a:lvl9pPr marL="3208809" algn="l" defTabSz="80220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
            <a:ext cx="8975367"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5383298" y="100339"/>
            <a:ext cx="3448053" cy="74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r>
              <a:rPr lang="en-US" altLang="zh-CN" sz="4400" dirty="0">
                <a:solidFill>
                  <a:srgbClr val="03B2F2"/>
                </a:solidFill>
                <a:latin typeface="+mn-lt"/>
                <a:ea typeface="+mn-ea"/>
                <a:cs typeface="+mn-ea"/>
                <a:sym typeface="+mn-lt"/>
              </a:rPr>
              <a:t>Lesson no 6 </a:t>
            </a:r>
            <a:endParaRPr lang="zh-CN" altLang="en-US" sz="4400" dirty="0">
              <a:solidFill>
                <a:srgbClr val="03B2F2"/>
              </a:solidFill>
              <a:latin typeface="+mn-lt"/>
              <a:ea typeface="+mn-ea"/>
              <a:cs typeface="+mn-ea"/>
              <a:sym typeface="+mn-lt"/>
            </a:endParaRPr>
          </a:p>
        </p:txBody>
      </p:sp>
      <p:sp>
        <p:nvSpPr>
          <p:cNvPr id="7" name="TextBox 46"/>
          <p:cNvSpPr txBox="1">
            <a:spLocks noChangeArrowheads="1"/>
          </p:cNvSpPr>
          <p:nvPr/>
        </p:nvSpPr>
        <p:spPr bwMode="auto">
          <a:xfrm>
            <a:off x="3348434" y="1841764"/>
            <a:ext cx="5482917" cy="99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dist"/>
            <a:r>
              <a:rPr lang="en-US" altLang="zh-CN" sz="3000" b="1" dirty="0">
                <a:solidFill>
                  <a:schemeClr val="bg1"/>
                </a:solidFill>
                <a:latin typeface="+mn-lt"/>
                <a:ea typeface="+mn-ea"/>
                <a:cs typeface="+mn-ea"/>
                <a:sym typeface="+mn-lt"/>
              </a:rPr>
              <a:t>Airborne Electronic Warfare systems </a:t>
            </a:r>
            <a:endParaRPr lang="zh-CN" altLang="en-US" sz="3000" b="1" dirty="0">
              <a:solidFill>
                <a:schemeClr val="bg1"/>
              </a:solidFill>
              <a:latin typeface="+mn-lt"/>
              <a:ea typeface="+mn-ea"/>
              <a:cs typeface="+mn-ea"/>
              <a:sym typeface="+mn-lt"/>
            </a:endParaRPr>
          </a:p>
        </p:txBody>
      </p:sp>
      <p:cxnSp>
        <p:nvCxnSpPr>
          <p:cNvPr id="5" name="直接连接符 4"/>
          <p:cNvCxnSpPr>
            <a:cxnSpLocks/>
          </p:cNvCxnSpPr>
          <p:nvPr/>
        </p:nvCxnSpPr>
        <p:spPr>
          <a:xfrm>
            <a:off x="3348434" y="2376140"/>
            <a:ext cx="5482917" cy="0"/>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1ADF811-C352-F811-A0FE-BE09E8BEF473}"/>
              </a:ext>
            </a:extLst>
          </p:cNvPr>
          <p:cNvSpPr>
            <a:spLocks noGrp="1"/>
          </p:cNvSpPr>
          <p:nvPr>
            <p:ph type="dt" sz="half" idx="10"/>
          </p:nvPr>
        </p:nvSpPr>
        <p:spPr/>
        <p:txBody>
          <a:bodyPr/>
          <a:lstStyle/>
          <a:p>
            <a:fld id="{49D7203E-E0CD-4738-82F9-F92BFABFCC7C}"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D497F78D-8B71-A5ED-0761-E6977BFE383B}"/>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9CE3A4EA-5497-8A31-243D-57338DA54625}"/>
              </a:ext>
            </a:extLst>
          </p:cNvPr>
          <p:cNvSpPr>
            <a:spLocks noGrp="1"/>
          </p:cNvSpPr>
          <p:nvPr>
            <p:ph type="sldNum" sz="quarter" idx="12"/>
          </p:nvPr>
        </p:nvSpPr>
        <p:spPr/>
        <p:txBody>
          <a:bodyPr/>
          <a:lstStyle/>
          <a:p>
            <a:fld id="{0C913308-F349-4B6D-A68A-DD1791B4A57B}" type="slidenum">
              <a:rPr lang="zh-CN" altLang="en-US" smtClean="0">
                <a:solidFill>
                  <a:schemeClr val="bg1"/>
                </a:solidFill>
              </a:rPr>
              <a:t>1</a:t>
            </a:fld>
            <a:endParaRPr lang="zh-CN" altLang="en-US" dirty="0">
              <a:solidFill>
                <a:schemeClr val="bg1"/>
              </a:solidFill>
            </a:endParaRPr>
          </a:p>
        </p:txBody>
      </p:sp>
    </p:spTree>
    <p:extLst>
      <p:ext uri="{BB962C8B-B14F-4D97-AF65-F5344CB8AC3E}">
        <p14:creationId xmlns:p14="http://schemas.microsoft.com/office/powerpoint/2010/main" val="2756949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extLst>
    <p:ext uri="{E180D4A7-C9FB-4DFB-919C-405C955672EB}">
      <p14:showEvtLst xmlns:p14="http://schemas.microsoft.com/office/powerpoint/2010/main">
        <p14:playEvt time="2527" objId="1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10</a:t>
            </a:fld>
            <a:endParaRPr lang="zh-CN" altLang="en-US"/>
          </a:p>
        </p:txBody>
      </p:sp>
      <p:pic>
        <p:nvPicPr>
          <p:cNvPr id="3" name="Picture 2">
            <a:extLst>
              <a:ext uri="{FF2B5EF4-FFF2-40B4-BE49-F238E27FC236}">
                <a16:creationId xmlns:a16="http://schemas.microsoft.com/office/drawing/2014/main" id="{ED0C1E55-EF69-BCBA-1736-72A449C39BF7}"/>
              </a:ext>
            </a:extLst>
          </p:cNvPr>
          <p:cNvPicPr>
            <a:picLocks noChangeAspect="1"/>
          </p:cNvPicPr>
          <p:nvPr/>
        </p:nvPicPr>
        <p:blipFill>
          <a:blip r:embed="rId4"/>
          <a:stretch>
            <a:fillRect/>
          </a:stretch>
        </p:blipFill>
        <p:spPr>
          <a:xfrm>
            <a:off x="948248" y="0"/>
            <a:ext cx="7104627" cy="4705052"/>
          </a:xfrm>
          <a:prstGeom prst="rect">
            <a:avLst/>
          </a:prstGeom>
        </p:spPr>
      </p:pic>
    </p:spTree>
    <p:custDataLst>
      <p:tags r:id="rId1"/>
    </p:custDataLst>
    <p:extLst>
      <p:ext uri="{BB962C8B-B14F-4D97-AF65-F5344CB8AC3E}">
        <p14:creationId xmlns:p14="http://schemas.microsoft.com/office/powerpoint/2010/main" val="112789611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1260202" y="1642910"/>
            <a:ext cx="7812931" cy="142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4400" dirty="0">
                <a:solidFill>
                  <a:schemeClr val="bg1"/>
                </a:solidFill>
                <a:latin typeface="+mn-lt"/>
                <a:ea typeface="+mn-ea"/>
                <a:cs typeface="+mn-ea"/>
                <a:sym typeface="+mn-lt"/>
              </a:rPr>
              <a:t>02. Missile Warning Receiver   </a:t>
            </a:r>
          </a:p>
          <a:p>
            <a:r>
              <a:rPr lang="en-US" altLang="zh-CN" sz="4400" dirty="0">
                <a:solidFill>
                  <a:schemeClr val="bg1"/>
                </a:solidFill>
                <a:latin typeface="+mn-lt"/>
                <a:ea typeface="+mn-ea"/>
                <a:cs typeface="+mn-ea"/>
                <a:sym typeface="+mn-lt"/>
              </a:rPr>
              <a:t>                  (</a:t>
            </a:r>
            <a:r>
              <a:rPr lang="en-US" altLang="zh-CN" sz="4400" dirty="0" err="1">
                <a:solidFill>
                  <a:schemeClr val="bg1"/>
                </a:solidFill>
                <a:latin typeface="+mn-lt"/>
                <a:ea typeface="+mn-ea"/>
                <a:cs typeface="+mn-ea"/>
                <a:sym typeface="+mn-lt"/>
              </a:rPr>
              <a:t>MWR</a:t>
            </a:r>
            <a:r>
              <a:rPr lang="en-US" altLang="zh-CN" sz="4400" dirty="0">
                <a:solidFill>
                  <a:schemeClr val="bg1"/>
                </a:solidFill>
                <a:latin typeface="+mn-lt"/>
                <a:ea typeface="+mn-ea"/>
                <a:cs typeface="+mn-ea"/>
                <a:sym typeface="+mn-lt"/>
              </a:rPr>
              <a:t>) </a:t>
            </a:r>
            <a:endParaRPr lang="zh-CN" altLang="en-US" sz="4400" dirty="0">
              <a:solidFill>
                <a:schemeClr val="bg1"/>
              </a:solidFill>
              <a:latin typeface="+mn-lt"/>
              <a:ea typeface="+mn-ea"/>
              <a:cs typeface="+mn-ea"/>
              <a:sym typeface="+mn-lt"/>
            </a:endParaRPr>
          </a:p>
        </p:txBody>
      </p:sp>
      <p:sp>
        <p:nvSpPr>
          <p:cNvPr id="2" name="Date Placeholder 1">
            <a:extLst>
              <a:ext uri="{FF2B5EF4-FFF2-40B4-BE49-F238E27FC236}">
                <a16:creationId xmlns:a16="http://schemas.microsoft.com/office/drawing/2014/main" id="{2BFBDE4F-0BC8-24EE-9D48-F2A1DD958036}"/>
              </a:ext>
            </a:extLst>
          </p:cNvPr>
          <p:cNvSpPr>
            <a:spLocks noGrp="1"/>
          </p:cNvSpPr>
          <p:nvPr>
            <p:ph type="dt" sz="half" idx="10"/>
          </p:nvPr>
        </p:nvSpPr>
        <p:spPr/>
        <p:txBody>
          <a:bodyPr/>
          <a:lstStyle/>
          <a:p>
            <a:fld id="{5651C13D-EBE2-4A4E-9A59-78C4180CF008}"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56E1E6D4-BF6D-0527-5845-08358E677BDA}"/>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7CCDA3D7-B7BF-D299-FAD0-31A4CEF99B7F}"/>
              </a:ext>
            </a:extLst>
          </p:cNvPr>
          <p:cNvSpPr>
            <a:spLocks noGrp="1"/>
          </p:cNvSpPr>
          <p:nvPr>
            <p:ph type="sldNum" sz="quarter" idx="12"/>
          </p:nvPr>
        </p:nvSpPr>
        <p:spPr/>
        <p:txBody>
          <a:bodyPr/>
          <a:lstStyle/>
          <a:p>
            <a:fld id="{0C913308-F349-4B6D-A68A-DD1791B4A57B}" type="slidenum">
              <a:rPr lang="zh-CN" altLang="en-US" smtClean="0">
                <a:solidFill>
                  <a:schemeClr val="bg1"/>
                </a:solidFill>
              </a:rPr>
              <a:t>11</a:t>
            </a:fld>
            <a:endParaRPr lang="zh-CN" altLang="en-US" dirty="0">
              <a:solidFill>
                <a:schemeClr val="bg1"/>
              </a:solidFill>
            </a:endParaRPr>
          </a:p>
        </p:txBody>
      </p:sp>
    </p:spTree>
    <p:extLst>
      <p:ext uri="{BB962C8B-B14F-4D97-AF65-F5344CB8AC3E}">
        <p14:creationId xmlns:p14="http://schemas.microsoft.com/office/powerpoint/2010/main" val="1701170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12</a:t>
            </a:fld>
            <a:endParaRPr lang="zh-CN" altLang="en-US"/>
          </a:p>
        </p:txBody>
      </p:sp>
      <p:sp>
        <p:nvSpPr>
          <p:cNvPr id="4" name="TextBox 3">
            <a:extLst>
              <a:ext uri="{FF2B5EF4-FFF2-40B4-BE49-F238E27FC236}">
                <a16:creationId xmlns:a16="http://schemas.microsoft.com/office/drawing/2014/main" id="{E853C8AB-B198-5CA4-339B-A8AEAA5A00E7}"/>
              </a:ext>
            </a:extLst>
          </p:cNvPr>
          <p:cNvSpPr txBox="1"/>
          <p:nvPr/>
        </p:nvSpPr>
        <p:spPr>
          <a:xfrm>
            <a:off x="180082" y="503932"/>
            <a:ext cx="8640960" cy="3785652"/>
          </a:xfrm>
          <a:prstGeom prst="rect">
            <a:avLst/>
          </a:prstGeom>
          <a:noFill/>
        </p:spPr>
        <p:txBody>
          <a:bodyPr wrap="square">
            <a:spAutoFit/>
          </a:bodyPr>
          <a:lstStyle/>
          <a:p>
            <a:pPr algn="just"/>
            <a:r>
              <a:rPr lang="en-US" sz="2400" dirty="0">
                <a:solidFill>
                  <a:schemeClr val="bg1"/>
                </a:solidFill>
              </a:rPr>
              <a:t>Missile Warning Systems (MWS) are designed to detect missile launches, warning aircrew of this threat and cueing countermeasure employment.</a:t>
            </a:r>
          </a:p>
          <a:p>
            <a:pPr algn="just"/>
            <a:endParaRPr lang="en-US" sz="2400" dirty="0">
              <a:solidFill>
                <a:schemeClr val="bg1"/>
              </a:solidFill>
            </a:endParaRPr>
          </a:p>
          <a:p>
            <a:pPr algn="ctr"/>
            <a:r>
              <a:rPr lang="en-US" sz="2400" dirty="0">
                <a:solidFill>
                  <a:schemeClr val="bg1"/>
                </a:solidFill>
              </a:rPr>
              <a:t>Missile Warning Systems (MWS) are designed to detect these missile </a:t>
            </a:r>
            <a:r>
              <a:rPr lang="en-US" sz="2400" dirty="0">
                <a:solidFill>
                  <a:srgbClr val="FFFF00"/>
                </a:solidFill>
              </a:rPr>
              <a:t>launches</a:t>
            </a:r>
            <a:r>
              <a:rPr lang="en-US" sz="2400" dirty="0">
                <a:solidFill>
                  <a:schemeClr val="bg1"/>
                </a:solidFill>
              </a:rPr>
              <a:t> and, </a:t>
            </a:r>
          </a:p>
          <a:p>
            <a:pPr algn="just"/>
            <a:r>
              <a:rPr lang="en-US" sz="2400" dirty="0">
                <a:solidFill>
                  <a:schemeClr val="bg1"/>
                </a:solidFill>
              </a:rPr>
              <a:t>in the case of the MWS sub-categories </a:t>
            </a:r>
          </a:p>
          <a:p>
            <a:pPr algn="ctr"/>
            <a:r>
              <a:rPr lang="en-US" sz="2400" dirty="0">
                <a:solidFill>
                  <a:schemeClr val="bg1"/>
                </a:solidFill>
              </a:rPr>
              <a:t>Missile Approach </a:t>
            </a:r>
            <a:r>
              <a:rPr lang="en-US" sz="2400" dirty="0" err="1">
                <a:solidFill>
                  <a:schemeClr val="bg1"/>
                </a:solidFill>
              </a:rPr>
              <a:t>Warners</a:t>
            </a:r>
            <a:r>
              <a:rPr lang="en-US" sz="2400" dirty="0">
                <a:solidFill>
                  <a:schemeClr val="bg1"/>
                </a:solidFill>
              </a:rPr>
              <a:t> (MAW) and </a:t>
            </a:r>
          </a:p>
          <a:p>
            <a:pPr algn="ctr"/>
            <a:r>
              <a:rPr lang="en-US" sz="2400" dirty="0">
                <a:solidFill>
                  <a:schemeClr val="bg1"/>
                </a:solidFill>
              </a:rPr>
              <a:t>Missile Launch and Approach </a:t>
            </a:r>
            <a:r>
              <a:rPr lang="en-US" sz="2400" dirty="0" err="1">
                <a:solidFill>
                  <a:schemeClr val="bg1"/>
                </a:solidFill>
              </a:rPr>
              <a:t>Warners</a:t>
            </a:r>
            <a:r>
              <a:rPr lang="en-US" sz="2400" dirty="0">
                <a:solidFill>
                  <a:schemeClr val="bg1"/>
                </a:solidFill>
              </a:rPr>
              <a:t> (</a:t>
            </a:r>
            <a:r>
              <a:rPr lang="en-US" sz="2400" dirty="0" err="1">
                <a:solidFill>
                  <a:schemeClr val="bg1"/>
                </a:solidFill>
              </a:rPr>
              <a:t>MLAW</a:t>
            </a:r>
            <a:r>
              <a:rPr lang="en-US" sz="2400" dirty="0">
                <a:solidFill>
                  <a:schemeClr val="bg1"/>
                </a:solidFill>
              </a:rPr>
              <a:t>), </a:t>
            </a:r>
          </a:p>
          <a:p>
            <a:pPr algn="ctr"/>
            <a:r>
              <a:rPr lang="en-US" sz="2400" dirty="0">
                <a:solidFill>
                  <a:schemeClr val="bg1"/>
                </a:solidFill>
              </a:rPr>
              <a:t>their </a:t>
            </a:r>
            <a:r>
              <a:rPr lang="en-US" sz="2400" dirty="0">
                <a:solidFill>
                  <a:srgbClr val="FFFF00"/>
                </a:solidFill>
              </a:rPr>
              <a:t>approach</a:t>
            </a:r>
            <a:r>
              <a:rPr lang="en-US" sz="2400" dirty="0">
                <a:solidFill>
                  <a:schemeClr val="bg1"/>
                </a:solidFill>
              </a:rPr>
              <a:t>.</a:t>
            </a:r>
          </a:p>
        </p:txBody>
      </p:sp>
    </p:spTree>
    <p:custDataLst>
      <p:tags r:id="rId1"/>
    </p:custDataLst>
    <p:extLst>
      <p:ext uri="{BB962C8B-B14F-4D97-AF65-F5344CB8AC3E}">
        <p14:creationId xmlns:p14="http://schemas.microsoft.com/office/powerpoint/2010/main" val="15979760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3" name="TextBox 2">
            <a:extLst>
              <a:ext uri="{FF2B5EF4-FFF2-40B4-BE49-F238E27FC236}">
                <a16:creationId xmlns:a16="http://schemas.microsoft.com/office/drawing/2014/main" id="{86753A7D-390D-ABBD-01BC-BB75A0AE57DF}"/>
              </a:ext>
            </a:extLst>
          </p:cNvPr>
          <p:cNvSpPr txBox="1"/>
          <p:nvPr/>
        </p:nvSpPr>
        <p:spPr>
          <a:xfrm>
            <a:off x="216086" y="1079996"/>
            <a:ext cx="8568952" cy="2246769"/>
          </a:xfrm>
          <a:prstGeom prst="rect">
            <a:avLst/>
          </a:prstGeom>
          <a:noFill/>
        </p:spPr>
        <p:txBody>
          <a:bodyPr wrap="square">
            <a:spAutoFit/>
          </a:bodyPr>
          <a:lstStyle/>
          <a:p>
            <a:pPr algn="ctr"/>
            <a:r>
              <a:rPr lang="en-US" sz="2800" dirty="0">
                <a:solidFill>
                  <a:schemeClr val="bg1"/>
                </a:solidFill>
              </a:rPr>
              <a:t>There are three types of MWS technology:</a:t>
            </a:r>
          </a:p>
          <a:p>
            <a:pPr algn="ctr"/>
            <a:endParaRPr lang="en-US" sz="2800" dirty="0">
              <a:solidFill>
                <a:schemeClr val="bg1"/>
              </a:solidFill>
            </a:endParaRPr>
          </a:p>
          <a:p>
            <a:r>
              <a:rPr lang="en-US" sz="2800" dirty="0">
                <a:solidFill>
                  <a:schemeClr val="bg1"/>
                </a:solidFill>
              </a:rPr>
              <a:t>• Active RF – Pulsed Doppler (RF-PD), (ALQ-156);</a:t>
            </a:r>
          </a:p>
          <a:p>
            <a:r>
              <a:rPr lang="en-US" sz="2800" dirty="0">
                <a:solidFill>
                  <a:schemeClr val="bg1"/>
                </a:solidFill>
              </a:rPr>
              <a:t>• IR, (</a:t>
            </a:r>
            <a:r>
              <a:rPr lang="en-US" sz="2800" dirty="0" err="1">
                <a:solidFill>
                  <a:schemeClr val="bg1"/>
                </a:solidFill>
              </a:rPr>
              <a:t>DDM</a:t>
            </a:r>
            <a:r>
              <a:rPr lang="en-US" sz="2800" dirty="0">
                <a:solidFill>
                  <a:schemeClr val="bg1"/>
                </a:solidFill>
              </a:rPr>
              <a:t>-Prime);</a:t>
            </a:r>
          </a:p>
          <a:p>
            <a:r>
              <a:rPr lang="en-US" sz="2800" dirty="0">
                <a:solidFill>
                  <a:schemeClr val="bg1"/>
                </a:solidFill>
              </a:rPr>
              <a:t>• UV, (AAR-54(V).</a:t>
            </a:r>
          </a:p>
        </p:txBody>
      </p:sp>
    </p:spTree>
    <p:custDataLst>
      <p:tags r:id="rId1"/>
    </p:custDataLst>
    <p:extLst>
      <p:ext uri="{BB962C8B-B14F-4D97-AF65-F5344CB8AC3E}">
        <p14:creationId xmlns:p14="http://schemas.microsoft.com/office/powerpoint/2010/main" val="250705375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14</a:t>
            </a:fld>
            <a:endParaRPr lang="zh-CN" altLang="en-US"/>
          </a:p>
        </p:txBody>
      </p:sp>
      <p:pic>
        <p:nvPicPr>
          <p:cNvPr id="3" name="Picture 2">
            <a:extLst>
              <a:ext uri="{FF2B5EF4-FFF2-40B4-BE49-F238E27FC236}">
                <a16:creationId xmlns:a16="http://schemas.microsoft.com/office/drawing/2014/main" id="{45B7D8C9-75AF-C940-0B2E-12934EFD4F3C}"/>
              </a:ext>
            </a:extLst>
          </p:cNvPr>
          <p:cNvPicPr>
            <a:picLocks noChangeAspect="1"/>
          </p:cNvPicPr>
          <p:nvPr/>
        </p:nvPicPr>
        <p:blipFill>
          <a:blip r:embed="rId4"/>
          <a:stretch>
            <a:fillRect/>
          </a:stretch>
        </p:blipFill>
        <p:spPr>
          <a:xfrm>
            <a:off x="1692250" y="0"/>
            <a:ext cx="6144641" cy="4682513"/>
          </a:xfrm>
          <a:prstGeom prst="rect">
            <a:avLst/>
          </a:prstGeom>
        </p:spPr>
      </p:pic>
    </p:spTree>
    <p:custDataLst>
      <p:tags r:id="rId1"/>
    </p:custDataLst>
    <p:extLst>
      <p:ext uri="{BB962C8B-B14F-4D97-AF65-F5344CB8AC3E}">
        <p14:creationId xmlns:p14="http://schemas.microsoft.com/office/powerpoint/2010/main" val="323626273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15</a:t>
            </a:fld>
            <a:endParaRPr lang="zh-CN" altLang="en-US"/>
          </a:p>
        </p:txBody>
      </p:sp>
      <p:pic>
        <p:nvPicPr>
          <p:cNvPr id="3" name="Picture 2">
            <a:extLst>
              <a:ext uri="{FF2B5EF4-FFF2-40B4-BE49-F238E27FC236}">
                <a16:creationId xmlns:a16="http://schemas.microsoft.com/office/drawing/2014/main" id="{0310D388-D828-214A-39C1-CF94EA70589E}"/>
              </a:ext>
            </a:extLst>
          </p:cNvPr>
          <p:cNvPicPr>
            <a:picLocks noChangeAspect="1"/>
          </p:cNvPicPr>
          <p:nvPr/>
        </p:nvPicPr>
        <p:blipFill>
          <a:blip r:embed="rId4"/>
          <a:stretch>
            <a:fillRect/>
          </a:stretch>
        </p:blipFill>
        <p:spPr>
          <a:xfrm>
            <a:off x="39773" y="-622"/>
            <a:ext cx="4244766" cy="2629396"/>
          </a:xfrm>
          <a:prstGeom prst="rect">
            <a:avLst/>
          </a:prstGeom>
        </p:spPr>
      </p:pic>
      <p:pic>
        <p:nvPicPr>
          <p:cNvPr id="5" name="Picture 4">
            <a:extLst>
              <a:ext uri="{FF2B5EF4-FFF2-40B4-BE49-F238E27FC236}">
                <a16:creationId xmlns:a16="http://schemas.microsoft.com/office/drawing/2014/main" id="{25820B85-FDFE-D6A5-6510-53CB930855D1}"/>
              </a:ext>
            </a:extLst>
          </p:cNvPr>
          <p:cNvPicPr>
            <a:picLocks noChangeAspect="1"/>
          </p:cNvPicPr>
          <p:nvPr/>
        </p:nvPicPr>
        <p:blipFill>
          <a:blip r:embed="rId5"/>
          <a:stretch>
            <a:fillRect/>
          </a:stretch>
        </p:blipFill>
        <p:spPr>
          <a:xfrm>
            <a:off x="4284538" y="1204994"/>
            <a:ext cx="4716587" cy="3183696"/>
          </a:xfrm>
          <a:prstGeom prst="rect">
            <a:avLst/>
          </a:prstGeom>
        </p:spPr>
      </p:pic>
    </p:spTree>
    <p:custDataLst>
      <p:tags r:id="rId1"/>
    </p:custDataLst>
    <p:extLst>
      <p:ext uri="{BB962C8B-B14F-4D97-AF65-F5344CB8AC3E}">
        <p14:creationId xmlns:p14="http://schemas.microsoft.com/office/powerpoint/2010/main" val="154884154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1488951" y="1804857"/>
            <a:ext cx="7473568" cy="142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4400" dirty="0">
                <a:solidFill>
                  <a:schemeClr val="bg1"/>
                </a:solidFill>
                <a:latin typeface="+mn-lt"/>
                <a:ea typeface="+mn-ea"/>
                <a:cs typeface="+mn-ea"/>
                <a:sym typeface="+mn-lt"/>
              </a:rPr>
              <a:t>03. Laser Warning Receiver  </a:t>
            </a:r>
          </a:p>
          <a:p>
            <a:r>
              <a:rPr lang="en-US" altLang="zh-CN" sz="4400" dirty="0">
                <a:solidFill>
                  <a:schemeClr val="bg1"/>
                </a:solidFill>
                <a:latin typeface="+mn-lt"/>
                <a:ea typeface="+mn-ea"/>
                <a:cs typeface="+mn-ea"/>
                <a:sym typeface="+mn-lt"/>
              </a:rPr>
              <a:t>                 (</a:t>
            </a:r>
            <a:r>
              <a:rPr lang="en-US" altLang="zh-CN" sz="4400" dirty="0" err="1">
                <a:solidFill>
                  <a:schemeClr val="bg1"/>
                </a:solidFill>
                <a:latin typeface="+mn-lt"/>
                <a:ea typeface="+mn-ea"/>
                <a:cs typeface="+mn-ea"/>
                <a:sym typeface="+mn-lt"/>
              </a:rPr>
              <a:t>LWR</a:t>
            </a:r>
            <a:r>
              <a:rPr lang="en-US" altLang="zh-CN" sz="4400" dirty="0">
                <a:solidFill>
                  <a:schemeClr val="bg1"/>
                </a:solidFill>
                <a:latin typeface="+mn-lt"/>
                <a:ea typeface="+mn-ea"/>
                <a:cs typeface="+mn-ea"/>
                <a:sym typeface="+mn-lt"/>
              </a:rPr>
              <a:t>)</a:t>
            </a:r>
            <a:endParaRPr lang="zh-CN" altLang="en-US" sz="4400" dirty="0">
              <a:solidFill>
                <a:schemeClr val="bg1"/>
              </a:solidFill>
              <a:latin typeface="+mn-lt"/>
              <a:ea typeface="+mn-ea"/>
              <a:cs typeface="+mn-ea"/>
              <a:sym typeface="+mn-lt"/>
            </a:endParaRPr>
          </a:p>
        </p:txBody>
      </p:sp>
      <p:sp>
        <p:nvSpPr>
          <p:cNvPr id="2" name="Date Placeholder 1">
            <a:extLst>
              <a:ext uri="{FF2B5EF4-FFF2-40B4-BE49-F238E27FC236}">
                <a16:creationId xmlns:a16="http://schemas.microsoft.com/office/drawing/2014/main" id="{2BFBDE4F-0BC8-24EE-9D48-F2A1DD958036}"/>
              </a:ext>
            </a:extLst>
          </p:cNvPr>
          <p:cNvSpPr>
            <a:spLocks noGrp="1"/>
          </p:cNvSpPr>
          <p:nvPr>
            <p:ph type="dt" sz="half" idx="10"/>
          </p:nvPr>
        </p:nvSpPr>
        <p:spPr/>
        <p:txBody>
          <a:bodyPr/>
          <a:lstStyle/>
          <a:p>
            <a:fld id="{5651C13D-EBE2-4A4E-9A59-78C4180CF008}"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56E1E6D4-BF6D-0527-5845-08358E677BDA}"/>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7CCDA3D7-B7BF-D299-FAD0-31A4CEF99B7F}"/>
              </a:ext>
            </a:extLst>
          </p:cNvPr>
          <p:cNvSpPr>
            <a:spLocks noGrp="1"/>
          </p:cNvSpPr>
          <p:nvPr>
            <p:ph type="sldNum" sz="quarter" idx="12"/>
          </p:nvPr>
        </p:nvSpPr>
        <p:spPr/>
        <p:txBody>
          <a:bodyPr/>
          <a:lstStyle/>
          <a:p>
            <a:fld id="{0C913308-F349-4B6D-A68A-DD1791B4A57B}" type="slidenum">
              <a:rPr lang="zh-CN" altLang="en-US" smtClean="0">
                <a:solidFill>
                  <a:schemeClr val="bg1"/>
                </a:solidFill>
              </a:rPr>
              <a:t>16</a:t>
            </a:fld>
            <a:endParaRPr lang="zh-CN" altLang="en-US" dirty="0">
              <a:solidFill>
                <a:schemeClr val="bg1"/>
              </a:solidFill>
            </a:endParaRPr>
          </a:p>
        </p:txBody>
      </p:sp>
    </p:spTree>
    <p:extLst>
      <p:ext uri="{BB962C8B-B14F-4D97-AF65-F5344CB8AC3E}">
        <p14:creationId xmlns:p14="http://schemas.microsoft.com/office/powerpoint/2010/main" val="3020467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11" name="TextBox 10">
            <a:extLst>
              <a:ext uri="{FF2B5EF4-FFF2-40B4-BE49-F238E27FC236}">
                <a16:creationId xmlns:a16="http://schemas.microsoft.com/office/drawing/2014/main" id="{67C50DD6-A571-D4E5-F1EC-DB861E3949F6}"/>
              </a:ext>
            </a:extLst>
          </p:cNvPr>
          <p:cNvSpPr txBox="1"/>
          <p:nvPr/>
        </p:nvSpPr>
        <p:spPr>
          <a:xfrm>
            <a:off x="216086" y="503932"/>
            <a:ext cx="8568952" cy="3539430"/>
          </a:xfrm>
          <a:prstGeom prst="rect">
            <a:avLst/>
          </a:prstGeom>
          <a:noFill/>
        </p:spPr>
        <p:txBody>
          <a:bodyPr wrap="square">
            <a:spAutoFit/>
          </a:bodyPr>
          <a:lstStyle/>
          <a:p>
            <a:pPr algn="ctr"/>
            <a:r>
              <a:rPr lang="en-US" sz="2800" dirty="0" err="1">
                <a:solidFill>
                  <a:schemeClr val="bg1"/>
                </a:solidFill>
              </a:rPr>
              <a:t>LWS</a:t>
            </a:r>
            <a:r>
              <a:rPr lang="en-US" sz="2800" dirty="0">
                <a:solidFill>
                  <a:schemeClr val="bg1"/>
                </a:solidFill>
              </a:rPr>
              <a:t> consist of sensors to detect the laser signal, a processor to analyze the data, and a mechanism to warn the pilot. </a:t>
            </a:r>
          </a:p>
          <a:p>
            <a:pPr algn="ctr"/>
            <a:endParaRPr lang="en-US" sz="2800" dirty="0">
              <a:solidFill>
                <a:schemeClr val="bg1"/>
              </a:solidFill>
            </a:endParaRPr>
          </a:p>
          <a:p>
            <a:pPr algn="ctr"/>
            <a:r>
              <a:rPr lang="en-US" sz="2800" dirty="0">
                <a:solidFill>
                  <a:schemeClr val="bg1"/>
                </a:solidFill>
              </a:rPr>
              <a:t>Laser detectors are commonly integrated with the sensor modules of MWS and often share a common processor. Typically, 6 – 8 sensors are required to provide spherical coverage.</a:t>
            </a:r>
          </a:p>
        </p:txBody>
      </p:sp>
    </p:spTree>
    <p:custDataLst>
      <p:tags r:id="rId1"/>
    </p:custDataLst>
    <p:extLst>
      <p:ext uri="{BB962C8B-B14F-4D97-AF65-F5344CB8AC3E}">
        <p14:creationId xmlns:p14="http://schemas.microsoft.com/office/powerpoint/2010/main" val="8126583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18</a:t>
            </a:fld>
            <a:endParaRPr lang="zh-CN" altLang="en-US"/>
          </a:p>
        </p:txBody>
      </p:sp>
      <p:pic>
        <p:nvPicPr>
          <p:cNvPr id="4" name="Picture 3">
            <a:extLst>
              <a:ext uri="{FF2B5EF4-FFF2-40B4-BE49-F238E27FC236}">
                <a16:creationId xmlns:a16="http://schemas.microsoft.com/office/drawing/2014/main" id="{86EDB3A1-E782-1434-AADA-93F60980CFE9}"/>
              </a:ext>
            </a:extLst>
          </p:cNvPr>
          <p:cNvPicPr>
            <a:picLocks noChangeAspect="1"/>
          </p:cNvPicPr>
          <p:nvPr/>
        </p:nvPicPr>
        <p:blipFill>
          <a:blip r:embed="rId4"/>
          <a:stretch>
            <a:fillRect/>
          </a:stretch>
        </p:blipFill>
        <p:spPr>
          <a:xfrm>
            <a:off x="450056" y="0"/>
            <a:ext cx="8081957" cy="4695701"/>
          </a:xfrm>
          <a:prstGeom prst="rect">
            <a:avLst/>
          </a:prstGeom>
        </p:spPr>
      </p:pic>
    </p:spTree>
    <p:custDataLst>
      <p:tags r:id="rId1"/>
    </p:custDataLst>
    <p:extLst>
      <p:ext uri="{BB962C8B-B14F-4D97-AF65-F5344CB8AC3E}">
        <p14:creationId xmlns:p14="http://schemas.microsoft.com/office/powerpoint/2010/main" val="12728800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1466696" y="1661331"/>
            <a:ext cx="7617584" cy="13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4400" dirty="0">
                <a:solidFill>
                  <a:schemeClr val="bg1"/>
                </a:solidFill>
                <a:latin typeface="+mn-lt"/>
                <a:ea typeface="+mn-ea"/>
                <a:cs typeface="+mn-ea"/>
                <a:sym typeface="+mn-lt"/>
              </a:rPr>
              <a:t>04. </a:t>
            </a:r>
            <a:r>
              <a:rPr lang="en-US" altLang="zh-CN" sz="4000" dirty="0">
                <a:solidFill>
                  <a:prstClr val="white"/>
                </a:solidFill>
                <a:latin typeface="微软雅黑"/>
                <a:ea typeface="微软雅黑"/>
                <a:cs typeface="+mn-ea"/>
                <a:sym typeface="+mn-lt"/>
              </a:rPr>
              <a:t>RF Self-Protection Jammer   </a:t>
            </a:r>
          </a:p>
          <a:p>
            <a:r>
              <a:rPr lang="en-US" altLang="zh-CN" sz="4000" dirty="0">
                <a:solidFill>
                  <a:prstClr val="white"/>
                </a:solidFill>
                <a:latin typeface="微软雅黑"/>
                <a:ea typeface="微软雅黑"/>
                <a:cs typeface="+mn-ea"/>
                <a:sym typeface="+mn-lt"/>
              </a:rPr>
              <a:t>                     (SPJ)</a:t>
            </a:r>
            <a:endParaRPr lang="zh-CN" altLang="en-US" sz="4000" dirty="0">
              <a:solidFill>
                <a:schemeClr val="bg1"/>
              </a:solidFill>
              <a:latin typeface="+mn-lt"/>
              <a:ea typeface="+mn-ea"/>
              <a:cs typeface="+mn-ea"/>
              <a:sym typeface="+mn-lt"/>
            </a:endParaRPr>
          </a:p>
        </p:txBody>
      </p:sp>
      <p:sp>
        <p:nvSpPr>
          <p:cNvPr id="2" name="Date Placeholder 1">
            <a:extLst>
              <a:ext uri="{FF2B5EF4-FFF2-40B4-BE49-F238E27FC236}">
                <a16:creationId xmlns:a16="http://schemas.microsoft.com/office/drawing/2014/main" id="{2BFBDE4F-0BC8-24EE-9D48-F2A1DD958036}"/>
              </a:ext>
            </a:extLst>
          </p:cNvPr>
          <p:cNvSpPr>
            <a:spLocks noGrp="1"/>
          </p:cNvSpPr>
          <p:nvPr>
            <p:ph type="dt" sz="half" idx="10"/>
          </p:nvPr>
        </p:nvSpPr>
        <p:spPr/>
        <p:txBody>
          <a:bodyPr/>
          <a:lstStyle/>
          <a:p>
            <a:fld id="{5651C13D-EBE2-4A4E-9A59-78C4180CF008}"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56E1E6D4-BF6D-0527-5845-08358E677BDA}"/>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7CCDA3D7-B7BF-D299-FAD0-31A4CEF99B7F}"/>
              </a:ext>
            </a:extLst>
          </p:cNvPr>
          <p:cNvSpPr>
            <a:spLocks noGrp="1"/>
          </p:cNvSpPr>
          <p:nvPr>
            <p:ph type="sldNum" sz="quarter" idx="12"/>
          </p:nvPr>
        </p:nvSpPr>
        <p:spPr/>
        <p:txBody>
          <a:bodyPr/>
          <a:lstStyle/>
          <a:p>
            <a:fld id="{0C913308-F349-4B6D-A68A-DD1791B4A57B}" type="slidenum">
              <a:rPr lang="zh-CN" altLang="en-US" smtClean="0">
                <a:solidFill>
                  <a:schemeClr val="bg1"/>
                </a:solidFill>
              </a:rPr>
              <a:t>19</a:t>
            </a:fld>
            <a:endParaRPr lang="zh-CN" altLang="en-US" dirty="0">
              <a:solidFill>
                <a:schemeClr val="bg1"/>
              </a:solidFill>
            </a:endParaRPr>
          </a:p>
        </p:txBody>
      </p:sp>
    </p:spTree>
    <p:extLst>
      <p:ext uri="{BB962C8B-B14F-4D97-AF65-F5344CB8AC3E}">
        <p14:creationId xmlns:p14="http://schemas.microsoft.com/office/powerpoint/2010/main" val="2368060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6"/>
          <p:cNvSpPr txBox="1">
            <a:spLocks noChangeArrowheads="1"/>
          </p:cNvSpPr>
          <p:nvPr/>
        </p:nvSpPr>
        <p:spPr bwMode="auto">
          <a:xfrm>
            <a:off x="-273937" y="1740422"/>
            <a:ext cx="3600399" cy="745159"/>
          </a:xfrm>
          <a:prstGeom prst="rect">
            <a:avLst/>
          </a:prstGeom>
          <a:noFill/>
          <a:ln>
            <a:noFill/>
          </a:ln>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a:r>
              <a:rPr lang="en-US" altLang="zh-CN" sz="4400" b="1" dirty="0">
                <a:solidFill>
                  <a:schemeClr val="bg1"/>
                </a:solidFill>
                <a:effectLst>
                  <a:outerShdw blurRad="38100" dist="38100" dir="2700000" algn="tl">
                    <a:srgbClr val="000000">
                      <a:alpha val="43137"/>
                    </a:srgbClr>
                  </a:outerShdw>
                </a:effectLst>
                <a:latin typeface="+mn-lt"/>
                <a:ea typeface="+mn-ea"/>
                <a:cs typeface="+mn-ea"/>
                <a:sym typeface="+mn-lt"/>
              </a:rPr>
              <a:t>CONTENTS</a:t>
            </a:r>
          </a:p>
        </p:txBody>
      </p:sp>
      <p:sp>
        <p:nvSpPr>
          <p:cNvPr id="5" name="TextBox 46"/>
          <p:cNvSpPr txBox="1">
            <a:spLocks noChangeArrowheads="1"/>
          </p:cNvSpPr>
          <p:nvPr/>
        </p:nvSpPr>
        <p:spPr bwMode="auto">
          <a:xfrm>
            <a:off x="3326462" y="282853"/>
            <a:ext cx="4546110"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2000" dirty="0">
                <a:solidFill>
                  <a:schemeClr val="bg1"/>
                </a:solidFill>
                <a:latin typeface="+mn-lt"/>
                <a:ea typeface="+mn-ea"/>
                <a:cs typeface="+mn-ea"/>
                <a:sym typeface="+mn-lt"/>
              </a:rPr>
              <a:t>01.     Radar Warning Receiver (</a:t>
            </a:r>
            <a:r>
              <a:rPr lang="en-US" altLang="zh-CN" sz="2000" dirty="0" err="1">
                <a:solidFill>
                  <a:schemeClr val="bg1"/>
                </a:solidFill>
                <a:latin typeface="+mn-lt"/>
                <a:ea typeface="+mn-ea"/>
                <a:cs typeface="+mn-ea"/>
                <a:sym typeface="+mn-lt"/>
              </a:rPr>
              <a:t>RWR</a:t>
            </a:r>
            <a:r>
              <a:rPr lang="en-US" altLang="zh-CN" sz="2000" dirty="0">
                <a:solidFill>
                  <a:schemeClr val="bg1"/>
                </a:solidFill>
                <a:latin typeface="+mn-lt"/>
                <a:ea typeface="+mn-ea"/>
                <a:cs typeface="+mn-ea"/>
                <a:sym typeface="+mn-lt"/>
              </a:rPr>
              <a:t>)</a:t>
            </a:r>
            <a:endParaRPr lang="zh-CN" altLang="en-US" sz="2000" dirty="0">
              <a:solidFill>
                <a:schemeClr val="bg1"/>
              </a:solidFill>
              <a:latin typeface="+mn-lt"/>
              <a:ea typeface="+mn-ea"/>
              <a:cs typeface="+mn-ea"/>
              <a:sym typeface="+mn-lt"/>
            </a:endParaRPr>
          </a:p>
        </p:txBody>
      </p:sp>
      <p:sp>
        <p:nvSpPr>
          <p:cNvPr id="6" name="TextBox 46"/>
          <p:cNvSpPr txBox="1">
            <a:spLocks noChangeArrowheads="1"/>
          </p:cNvSpPr>
          <p:nvPr/>
        </p:nvSpPr>
        <p:spPr bwMode="auto">
          <a:xfrm>
            <a:off x="3326462" y="737282"/>
            <a:ext cx="4824530"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2000" dirty="0">
                <a:solidFill>
                  <a:schemeClr val="bg1"/>
                </a:solidFill>
                <a:latin typeface="+mn-lt"/>
                <a:ea typeface="+mn-ea"/>
                <a:cs typeface="+mn-ea"/>
                <a:sym typeface="+mn-lt"/>
              </a:rPr>
              <a:t>02.     </a:t>
            </a:r>
            <a:r>
              <a:rPr lang="en-US" altLang="zh-CN" sz="2000" dirty="0">
                <a:solidFill>
                  <a:prstClr val="white"/>
                </a:solidFill>
                <a:latin typeface="微软雅黑"/>
                <a:ea typeface="微软雅黑"/>
                <a:cs typeface="+mn-ea"/>
                <a:sym typeface="+mn-lt"/>
              </a:rPr>
              <a:t>Missile Warning Receiver (</a:t>
            </a:r>
            <a:r>
              <a:rPr lang="en-US" altLang="zh-CN" sz="2000" dirty="0" err="1">
                <a:solidFill>
                  <a:prstClr val="white"/>
                </a:solidFill>
                <a:latin typeface="微软雅黑"/>
                <a:ea typeface="微软雅黑"/>
                <a:cs typeface="+mn-ea"/>
                <a:sym typeface="+mn-lt"/>
              </a:rPr>
              <a:t>MWR</a:t>
            </a:r>
            <a:r>
              <a:rPr lang="en-US" altLang="zh-CN" sz="2000" dirty="0">
                <a:solidFill>
                  <a:prstClr val="white"/>
                </a:solidFill>
                <a:latin typeface="微软雅黑"/>
                <a:ea typeface="微软雅黑"/>
                <a:cs typeface="+mn-ea"/>
                <a:sym typeface="+mn-lt"/>
              </a:rPr>
              <a:t>)</a:t>
            </a:r>
            <a:r>
              <a:rPr lang="en-US" altLang="zh-CN" sz="2000" dirty="0">
                <a:solidFill>
                  <a:schemeClr val="bg1"/>
                </a:solidFill>
                <a:latin typeface="+mn-lt"/>
                <a:ea typeface="+mn-ea"/>
                <a:cs typeface="+mn-ea"/>
                <a:sym typeface="+mn-lt"/>
              </a:rPr>
              <a:t>     </a:t>
            </a:r>
            <a:endParaRPr lang="zh-CN" altLang="en-US" sz="2000" dirty="0">
              <a:solidFill>
                <a:schemeClr val="bg1"/>
              </a:solidFill>
              <a:latin typeface="+mn-lt"/>
              <a:ea typeface="+mn-ea"/>
              <a:cs typeface="+mn-ea"/>
              <a:sym typeface="+mn-lt"/>
            </a:endParaRPr>
          </a:p>
        </p:txBody>
      </p:sp>
      <p:sp>
        <p:nvSpPr>
          <p:cNvPr id="7" name="TextBox 46"/>
          <p:cNvSpPr txBox="1">
            <a:spLocks noChangeArrowheads="1"/>
          </p:cNvSpPr>
          <p:nvPr/>
        </p:nvSpPr>
        <p:spPr bwMode="auto">
          <a:xfrm>
            <a:off x="3326462" y="1189493"/>
            <a:ext cx="4824530"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2000" dirty="0">
                <a:solidFill>
                  <a:schemeClr val="bg1"/>
                </a:solidFill>
                <a:latin typeface="+mn-lt"/>
                <a:ea typeface="+mn-ea"/>
                <a:cs typeface="+mn-ea"/>
                <a:sym typeface="+mn-lt"/>
              </a:rPr>
              <a:t>03.     Laser Warning Receiver (</a:t>
            </a:r>
            <a:r>
              <a:rPr lang="en-US" altLang="zh-CN" sz="2000" dirty="0" err="1">
                <a:solidFill>
                  <a:schemeClr val="bg1"/>
                </a:solidFill>
                <a:latin typeface="+mn-lt"/>
                <a:ea typeface="+mn-ea"/>
                <a:cs typeface="+mn-ea"/>
                <a:sym typeface="+mn-lt"/>
              </a:rPr>
              <a:t>LWR</a:t>
            </a:r>
            <a:r>
              <a:rPr lang="en-US" altLang="zh-CN" sz="2000" dirty="0">
                <a:solidFill>
                  <a:schemeClr val="bg1"/>
                </a:solidFill>
                <a:latin typeface="+mn-lt"/>
                <a:ea typeface="+mn-ea"/>
                <a:cs typeface="+mn-ea"/>
                <a:sym typeface="+mn-lt"/>
              </a:rPr>
              <a:t>)</a:t>
            </a:r>
            <a:endParaRPr lang="zh-CN" altLang="en-US" sz="2000" dirty="0">
              <a:solidFill>
                <a:schemeClr val="bg1"/>
              </a:solidFill>
              <a:latin typeface="+mn-lt"/>
              <a:ea typeface="+mn-ea"/>
              <a:cs typeface="+mn-ea"/>
              <a:sym typeface="+mn-lt"/>
            </a:endParaRPr>
          </a:p>
        </p:txBody>
      </p:sp>
      <p:cxnSp>
        <p:nvCxnSpPr>
          <p:cNvPr id="12" name="直接连接符 11"/>
          <p:cNvCxnSpPr>
            <a:cxnSpLocks/>
          </p:cNvCxnSpPr>
          <p:nvPr/>
        </p:nvCxnSpPr>
        <p:spPr>
          <a:xfrm>
            <a:off x="3924498" y="1233390"/>
            <a:ext cx="0" cy="288032"/>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cxnSpLocks/>
          </p:cNvCxnSpPr>
          <p:nvPr/>
        </p:nvCxnSpPr>
        <p:spPr>
          <a:xfrm>
            <a:off x="3924498" y="767260"/>
            <a:ext cx="0" cy="288032"/>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cxnSpLocks/>
          </p:cNvCxnSpPr>
          <p:nvPr/>
        </p:nvCxnSpPr>
        <p:spPr>
          <a:xfrm>
            <a:off x="3924498" y="326750"/>
            <a:ext cx="0" cy="288032"/>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F4B714-EA72-6B97-162C-040D719E6DCE}"/>
              </a:ext>
            </a:extLst>
          </p:cNvPr>
          <p:cNvSpPr>
            <a:spLocks noGrp="1"/>
          </p:cNvSpPr>
          <p:nvPr>
            <p:ph type="dt" sz="half" idx="10"/>
          </p:nvPr>
        </p:nvSpPr>
        <p:spPr/>
        <p:txBody>
          <a:bodyPr/>
          <a:lstStyle/>
          <a:p>
            <a:fld id="{E0E5A93E-9056-4D8B-ADB4-B8CC645AEEDA}" type="datetime3">
              <a:rPr lang="en-US" altLang="zh-CN" smtClean="0">
                <a:solidFill>
                  <a:schemeClr val="bg1"/>
                </a:solidFill>
              </a:rPr>
              <a:t>15 September 2022</a:t>
            </a:fld>
            <a:endParaRPr lang="zh-CN" altLang="en-US" dirty="0">
              <a:solidFill>
                <a:schemeClr val="bg1"/>
              </a:solidFill>
            </a:endParaRPr>
          </a:p>
        </p:txBody>
      </p:sp>
      <p:sp>
        <p:nvSpPr>
          <p:cNvPr id="11" name="Footer Placeholder 10">
            <a:extLst>
              <a:ext uri="{FF2B5EF4-FFF2-40B4-BE49-F238E27FC236}">
                <a16:creationId xmlns:a16="http://schemas.microsoft.com/office/drawing/2014/main" id="{0F08FFEF-5914-0395-9A4E-9DA8AFC2D6EC}"/>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16" name="Slide Number Placeholder 15">
            <a:extLst>
              <a:ext uri="{FF2B5EF4-FFF2-40B4-BE49-F238E27FC236}">
                <a16:creationId xmlns:a16="http://schemas.microsoft.com/office/drawing/2014/main" id="{F67F8D2B-E330-EE8C-70FA-A2CA871456C6}"/>
              </a:ext>
            </a:extLst>
          </p:cNvPr>
          <p:cNvSpPr>
            <a:spLocks noGrp="1"/>
          </p:cNvSpPr>
          <p:nvPr>
            <p:ph type="sldNum" sz="quarter" idx="12"/>
          </p:nvPr>
        </p:nvSpPr>
        <p:spPr/>
        <p:txBody>
          <a:bodyPr/>
          <a:lstStyle/>
          <a:p>
            <a:fld id="{0C913308-F349-4B6D-A68A-DD1791B4A57B}" type="slidenum">
              <a:rPr lang="zh-CN" altLang="en-US" smtClean="0">
                <a:solidFill>
                  <a:schemeClr val="bg1"/>
                </a:solidFill>
              </a:rPr>
              <a:t>2</a:t>
            </a:fld>
            <a:endParaRPr lang="zh-CN" altLang="en-US" dirty="0">
              <a:solidFill>
                <a:schemeClr val="bg1"/>
              </a:solidFill>
            </a:endParaRPr>
          </a:p>
        </p:txBody>
      </p:sp>
      <p:sp>
        <p:nvSpPr>
          <p:cNvPr id="8" name="TextBox 46">
            <a:extLst>
              <a:ext uri="{FF2B5EF4-FFF2-40B4-BE49-F238E27FC236}">
                <a16:creationId xmlns:a16="http://schemas.microsoft.com/office/drawing/2014/main" id="{3D2A9EB0-99F2-68E1-1AEE-23AC8051570C}"/>
              </a:ext>
            </a:extLst>
          </p:cNvPr>
          <p:cNvSpPr txBox="1">
            <a:spLocks noChangeArrowheads="1"/>
          </p:cNvSpPr>
          <p:nvPr/>
        </p:nvSpPr>
        <p:spPr bwMode="auto">
          <a:xfrm>
            <a:off x="3325243" y="2071303"/>
            <a:ext cx="4824530"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2000" dirty="0">
                <a:solidFill>
                  <a:schemeClr val="bg1"/>
                </a:solidFill>
                <a:latin typeface="+mn-lt"/>
                <a:ea typeface="+mn-ea"/>
                <a:cs typeface="+mn-ea"/>
                <a:sym typeface="+mn-lt"/>
              </a:rPr>
              <a:t>05.     Towed Decoy System</a:t>
            </a:r>
            <a:endParaRPr lang="zh-CN" altLang="en-US" sz="2000" dirty="0">
              <a:solidFill>
                <a:schemeClr val="bg1"/>
              </a:solidFill>
              <a:latin typeface="+mn-lt"/>
              <a:ea typeface="+mn-ea"/>
              <a:cs typeface="+mn-ea"/>
              <a:sym typeface="+mn-lt"/>
            </a:endParaRPr>
          </a:p>
        </p:txBody>
      </p:sp>
      <p:sp>
        <p:nvSpPr>
          <p:cNvPr id="9" name="TextBox 46">
            <a:extLst>
              <a:ext uri="{FF2B5EF4-FFF2-40B4-BE49-F238E27FC236}">
                <a16:creationId xmlns:a16="http://schemas.microsoft.com/office/drawing/2014/main" id="{355D9C4A-A8A7-8326-D04B-009C98F5F133}"/>
              </a:ext>
            </a:extLst>
          </p:cNvPr>
          <p:cNvSpPr txBox="1">
            <a:spLocks noChangeArrowheads="1"/>
          </p:cNvSpPr>
          <p:nvPr/>
        </p:nvSpPr>
        <p:spPr bwMode="auto">
          <a:xfrm>
            <a:off x="3326462" y="1619092"/>
            <a:ext cx="4824530" cy="3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2000" dirty="0">
                <a:solidFill>
                  <a:schemeClr val="bg1"/>
                </a:solidFill>
                <a:latin typeface="+mn-lt"/>
                <a:ea typeface="+mn-ea"/>
                <a:cs typeface="+mn-ea"/>
                <a:sym typeface="+mn-lt"/>
              </a:rPr>
              <a:t>04.     RF Self-Protection Jammer (SPJ)</a:t>
            </a:r>
            <a:endParaRPr lang="zh-CN" altLang="en-US" sz="2000" dirty="0">
              <a:solidFill>
                <a:schemeClr val="bg1"/>
              </a:solidFill>
              <a:latin typeface="+mn-lt"/>
              <a:ea typeface="+mn-ea"/>
              <a:cs typeface="+mn-ea"/>
              <a:sym typeface="+mn-lt"/>
            </a:endParaRPr>
          </a:p>
        </p:txBody>
      </p:sp>
      <p:sp>
        <p:nvSpPr>
          <p:cNvPr id="10" name="TextBox 46">
            <a:extLst>
              <a:ext uri="{FF2B5EF4-FFF2-40B4-BE49-F238E27FC236}">
                <a16:creationId xmlns:a16="http://schemas.microsoft.com/office/drawing/2014/main" id="{944DB8B2-DAB1-1174-F289-AEF6E54D3C3C}"/>
              </a:ext>
            </a:extLst>
          </p:cNvPr>
          <p:cNvSpPr txBox="1">
            <a:spLocks noChangeArrowheads="1"/>
          </p:cNvSpPr>
          <p:nvPr/>
        </p:nvSpPr>
        <p:spPr bwMode="auto">
          <a:xfrm>
            <a:off x="3348440" y="2566268"/>
            <a:ext cx="5688626" cy="68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2000" dirty="0">
                <a:solidFill>
                  <a:schemeClr val="bg1"/>
                </a:solidFill>
                <a:latin typeface="+mn-lt"/>
                <a:ea typeface="+mn-ea"/>
                <a:cs typeface="+mn-ea"/>
                <a:sym typeface="+mn-lt"/>
              </a:rPr>
              <a:t>06.      Active Infrared Countermeasures                       </a:t>
            </a:r>
          </a:p>
          <a:p>
            <a:r>
              <a:rPr lang="en-US" altLang="zh-CN" sz="2000" dirty="0">
                <a:solidFill>
                  <a:schemeClr val="bg1"/>
                </a:solidFill>
                <a:latin typeface="+mn-lt"/>
                <a:ea typeface="+mn-ea"/>
                <a:cs typeface="+mn-ea"/>
                <a:sym typeface="+mn-lt"/>
              </a:rPr>
              <a:t>           Systems</a:t>
            </a:r>
            <a:endParaRPr lang="zh-CN" altLang="en-US" sz="2000" dirty="0">
              <a:solidFill>
                <a:schemeClr val="bg1"/>
              </a:solidFill>
              <a:latin typeface="+mn-lt"/>
              <a:ea typeface="+mn-ea"/>
              <a:cs typeface="+mn-ea"/>
              <a:sym typeface="+mn-lt"/>
            </a:endParaRPr>
          </a:p>
        </p:txBody>
      </p:sp>
      <p:sp>
        <p:nvSpPr>
          <p:cNvPr id="15" name="TextBox 46">
            <a:extLst>
              <a:ext uri="{FF2B5EF4-FFF2-40B4-BE49-F238E27FC236}">
                <a16:creationId xmlns:a16="http://schemas.microsoft.com/office/drawing/2014/main" id="{0E5A7452-95E3-76BF-B4CE-B9F908E52858}"/>
              </a:ext>
            </a:extLst>
          </p:cNvPr>
          <p:cNvSpPr txBox="1">
            <a:spLocks noChangeArrowheads="1"/>
          </p:cNvSpPr>
          <p:nvPr/>
        </p:nvSpPr>
        <p:spPr bwMode="auto">
          <a:xfrm>
            <a:off x="3348434" y="3315311"/>
            <a:ext cx="5400600" cy="68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2000" dirty="0">
                <a:solidFill>
                  <a:schemeClr val="bg1"/>
                </a:solidFill>
                <a:latin typeface="+mn-lt"/>
                <a:ea typeface="+mn-ea"/>
                <a:cs typeface="+mn-ea"/>
                <a:sym typeface="+mn-lt"/>
              </a:rPr>
              <a:t>07.      Countermeasures Dispensing           </a:t>
            </a:r>
          </a:p>
          <a:p>
            <a:r>
              <a:rPr lang="en-US" altLang="zh-CN" sz="2000" dirty="0">
                <a:solidFill>
                  <a:schemeClr val="bg1"/>
                </a:solidFill>
                <a:latin typeface="+mn-lt"/>
                <a:ea typeface="+mn-ea"/>
                <a:cs typeface="+mn-ea"/>
                <a:sym typeface="+mn-lt"/>
              </a:rPr>
              <a:t>           Systems</a:t>
            </a:r>
            <a:endParaRPr lang="zh-CN" altLang="en-US" sz="2000" dirty="0">
              <a:solidFill>
                <a:schemeClr val="bg1"/>
              </a:solidFill>
              <a:latin typeface="+mn-lt"/>
              <a:ea typeface="+mn-ea"/>
              <a:cs typeface="+mn-ea"/>
              <a:sym typeface="+mn-lt"/>
            </a:endParaRPr>
          </a:p>
        </p:txBody>
      </p:sp>
      <p:cxnSp>
        <p:nvCxnSpPr>
          <p:cNvPr id="18" name="直接连接符 11">
            <a:extLst>
              <a:ext uri="{FF2B5EF4-FFF2-40B4-BE49-F238E27FC236}">
                <a16:creationId xmlns:a16="http://schemas.microsoft.com/office/drawing/2014/main" id="{717ABE4B-E17A-88E5-09DD-5C09EA39F6BB}"/>
              </a:ext>
            </a:extLst>
          </p:cNvPr>
          <p:cNvCxnSpPr>
            <a:cxnSpLocks/>
          </p:cNvCxnSpPr>
          <p:nvPr/>
        </p:nvCxnSpPr>
        <p:spPr>
          <a:xfrm>
            <a:off x="3945955" y="1706887"/>
            <a:ext cx="0" cy="288032"/>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cxnSp>
        <p:nvCxnSpPr>
          <p:cNvPr id="19" name="直接连接符 11">
            <a:extLst>
              <a:ext uri="{FF2B5EF4-FFF2-40B4-BE49-F238E27FC236}">
                <a16:creationId xmlns:a16="http://schemas.microsoft.com/office/drawing/2014/main" id="{F2BEBE64-73A0-C4CC-C7B4-5EFAFB014BCA}"/>
              </a:ext>
            </a:extLst>
          </p:cNvPr>
          <p:cNvCxnSpPr>
            <a:cxnSpLocks/>
          </p:cNvCxnSpPr>
          <p:nvPr/>
        </p:nvCxnSpPr>
        <p:spPr>
          <a:xfrm>
            <a:off x="3945955" y="2141341"/>
            <a:ext cx="0" cy="288032"/>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cxnSp>
        <p:nvCxnSpPr>
          <p:cNvPr id="20" name="直接连接符 11">
            <a:extLst>
              <a:ext uri="{FF2B5EF4-FFF2-40B4-BE49-F238E27FC236}">
                <a16:creationId xmlns:a16="http://schemas.microsoft.com/office/drawing/2014/main" id="{D8E5B2F6-77B7-D036-7732-0AB36BB1929F}"/>
              </a:ext>
            </a:extLst>
          </p:cNvPr>
          <p:cNvCxnSpPr>
            <a:cxnSpLocks/>
          </p:cNvCxnSpPr>
          <p:nvPr/>
        </p:nvCxnSpPr>
        <p:spPr>
          <a:xfrm>
            <a:off x="3955917" y="2620037"/>
            <a:ext cx="0" cy="288032"/>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cxnSp>
        <p:nvCxnSpPr>
          <p:cNvPr id="21" name="直接连接符 11">
            <a:extLst>
              <a:ext uri="{FF2B5EF4-FFF2-40B4-BE49-F238E27FC236}">
                <a16:creationId xmlns:a16="http://schemas.microsoft.com/office/drawing/2014/main" id="{C214C977-C799-B68A-A10F-B842344A8025}"/>
              </a:ext>
            </a:extLst>
          </p:cNvPr>
          <p:cNvCxnSpPr>
            <a:cxnSpLocks/>
          </p:cNvCxnSpPr>
          <p:nvPr/>
        </p:nvCxnSpPr>
        <p:spPr>
          <a:xfrm>
            <a:off x="3955917" y="3369080"/>
            <a:ext cx="0" cy="288032"/>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4" presetClass="entr" presetSubtype="1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par>
                          <p:cTn id="36" fill="hold">
                            <p:stCondLst>
                              <p:cond delay="5000"/>
                            </p:stCondLst>
                            <p:childTnLst>
                              <p:par>
                                <p:cTn id="37" presetID="14" presetClass="entr" presetSubtype="1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9500"/>
                            </p:stCondLst>
                            <p:childTnLst>
                              <p:par>
                                <p:cTn id="65" presetID="14" presetClass="entr" presetSubtype="1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par>
                          <p:cTn id="68" fill="hold">
                            <p:stCondLst>
                              <p:cond delay="10000"/>
                            </p:stCondLst>
                            <p:childTnLst>
                              <p:par>
                                <p:cTn id="69" presetID="14" presetClass="entr" presetSubtype="1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randombar(horizontal)">
                                      <p:cBhvr>
                                        <p:cTn id="71" dur="500"/>
                                        <p:tgtEl>
                                          <p:spTgt spid="19"/>
                                        </p:tgtEl>
                                      </p:cBhvr>
                                    </p:animEffect>
                                  </p:childTnLst>
                                </p:cTn>
                              </p:par>
                            </p:childTnLst>
                          </p:cTn>
                        </p:par>
                        <p:par>
                          <p:cTn id="72" fill="hold">
                            <p:stCondLst>
                              <p:cond delay="10500"/>
                            </p:stCondLst>
                            <p:childTnLst>
                              <p:par>
                                <p:cTn id="73" presetID="14" presetClass="entr" presetSubtype="1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500"/>
                                        <p:tgtEl>
                                          <p:spTgt spid="20"/>
                                        </p:tgtEl>
                                      </p:cBhvr>
                                    </p:animEffect>
                                  </p:childTnLst>
                                </p:cTn>
                              </p:par>
                            </p:childTnLst>
                          </p:cTn>
                        </p:par>
                        <p:par>
                          <p:cTn id="76" fill="hold">
                            <p:stCondLst>
                              <p:cond delay="11000"/>
                            </p:stCondLst>
                            <p:childTnLst>
                              <p:par>
                                <p:cTn id="77" presetID="14" presetClass="entr" presetSubtype="1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3" name="TextBox 2">
            <a:extLst>
              <a:ext uri="{FF2B5EF4-FFF2-40B4-BE49-F238E27FC236}">
                <a16:creationId xmlns:a16="http://schemas.microsoft.com/office/drawing/2014/main" id="{C681ADDF-938B-0B88-5782-E5B396595FF9}"/>
              </a:ext>
            </a:extLst>
          </p:cNvPr>
          <p:cNvSpPr txBox="1"/>
          <p:nvPr/>
        </p:nvSpPr>
        <p:spPr>
          <a:xfrm>
            <a:off x="108074" y="431924"/>
            <a:ext cx="8784976" cy="3785652"/>
          </a:xfrm>
          <a:prstGeom prst="rect">
            <a:avLst/>
          </a:prstGeom>
          <a:noFill/>
        </p:spPr>
        <p:txBody>
          <a:bodyPr wrap="square">
            <a:spAutoFit/>
          </a:bodyPr>
          <a:lstStyle/>
          <a:p>
            <a:pPr algn="just"/>
            <a:r>
              <a:rPr lang="en-US" sz="2400" dirty="0">
                <a:solidFill>
                  <a:schemeClr val="bg1"/>
                </a:solidFill>
              </a:rPr>
              <a:t>Self-protection jamming systems are designed to counter </a:t>
            </a:r>
          </a:p>
          <a:p>
            <a:pPr algn="ctr"/>
            <a:r>
              <a:rPr lang="en-US" sz="2400" dirty="0">
                <a:solidFill>
                  <a:schemeClr val="bg1"/>
                </a:solidFill>
              </a:rPr>
              <a:t>surface-to-air missile (SAM), </a:t>
            </a:r>
          </a:p>
          <a:p>
            <a:pPr algn="ctr"/>
            <a:r>
              <a:rPr lang="en-US" sz="2400" dirty="0">
                <a:solidFill>
                  <a:schemeClr val="bg1"/>
                </a:solidFill>
              </a:rPr>
              <a:t>airborne interceptor (AI), and </a:t>
            </a:r>
          </a:p>
          <a:p>
            <a:pPr algn="ctr"/>
            <a:r>
              <a:rPr lang="en-US" sz="2400" dirty="0">
                <a:solidFill>
                  <a:schemeClr val="bg1"/>
                </a:solidFill>
              </a:rPr>
              <a:t>antiaircraft artillery (AAA) acquisition and </a:t>
            </a:r>
          </a:p>
          <a:p>
            <a:pPr algn="ctr"/>
            <a:r>
              <a:rPr lang="en-US" sz="2400" dirty="0">
                <a:solidFill>
                  <a:schemeClr val="bg1"/>
                </a:solidFill>
              </a:rPr>
              <a:t>target tracking radars. </a:t>
            </a:r>
          </a:p>
          <a:p>
            <a:pPr algn="just"/>
            <a:endParaRPr lang="en-US" sz="2400" dirty="0">
              <a:solidFill>
                <a:schemeClr val="bg1"/>
              </a:solidFill>
            </a:endParaRPr>
          </a:p>
          <a:p>
            <a:pPr algn="just"/>
            <a:r>
              <a:rPr lang="en-US" sz="2400" dirty="0">
                <a:solidFill>
                  <a:schemeClr val="bg1"/>
                </a:solidFill>
              </a:rPr>
              <a:t>Self-protection jamming systems generate noise and deception jamming techniques to either deny threat system automatic tracking capability or generate sufficient tracking errors to prevent a successful engagement.</a:t>
            </a:r>
          </a:p>
        </p:txBody>
      </p:sp>
    </p:spTree>
    <p:custDataLst>
      <p:tags r:id="rId1"/>
    </p:custDataLst>
    <p:extLst>
      <p:ext uri="{BB962C8B-B14F-4D97-AF65-F5344CB8AC3E}">
        <p14:creationId xmlns:p14="http://schemas.microsoft.com/office/powerpoint/2010/main" val="16327406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21</a:t>
            </a:fld>
            <a:endParaRPr lang="zh-CN" altLang="en-US"/>
          </a:p>
        </p:txBody>
      </p:sp>
      <p:pic>
        <p:nvPicPr>
          <p:cNvPr id="3" name="Picture 2">
            <a:extLst>
              <a:ext uri="{FF2B5EF4-FFF2-40B4-BE49-F238E27FC236}">
                <a16:creationId xmlns:a16="http://schemas.microsoft.com/office/drawing/2014/main" id="{7D4E9573-0A09-A16B-468D-9CFBA3E6F831}"/>
              </a:ext>
            </a:extLst>
          </p:cNvPr>
          <p:cNvPicPr>
            <a:picLocks noChangeAspect="1"/>
          </p:cNvPicPr>
          <p:nvPr/>
        </p:nvPicPr>
        <p:blipFill>
          <a:blip r:embed="rId4"/>
          <a:stretch>
            <a:fillRect/>
          </a:stretch>
        </p:blipFill>
        <p:spPr>
          <a:xfrm>
            <a:off x="0" y="1007988"/>
            <a:ext cx="9038518" cy="2364243"/>
          </a:xfrm>
          <a:prstGeom prst="rect">
            <a:avLst/>
          </a:prstGeom>
        </p:spPr>
      </p:pic>
    </p:spTree>
    <p:custDataLst>
      <p:tags r:id="rId1"/>
    </p:custDataLst>
    <p:extLst>
      <p:ext uri="{BB962C8B-B14F-4D97-AF65-F5344CB8AC3E}">
        <p14:creationId xmlns:p14="http://schemas.microsoft.com/office/powerpoint/2010/main" val="370366257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22</a:t>
            </a:fld>
            <a:endParaRPr lang="zh-CN" altLang="en-US"/>
          </a:p>
        </p:txBody>
      </p:sp>
      <p:pic>
        <p:nvPicPr>
          <p:cNvPr id="3" name="Picture 2">
            <a:extLst>
              <a:ext uri="{FF2B5EF4-FFF2-40B4-BE49-F238E27FC236}">
                <a16:creationId xmlns:a16="http://schemas.microsoft.com/office/drawing/2014/main" id="{322C5137-62D5-B050-B4E3-91A59D7C0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70" y="-26153"/>
            <a:ext cx="7245783" cy="4671624"/>
          </a:xfrm>
          <a:prstGeom prst="rect">
            <a:avLst/>
          </a:prstGeom>
        </p:spPr>
      </p:pic>
    </p:spTree>
    <p:custDataLst>
      <p:tags r:id="rId1"/>
    </p:custDataLst>
    <p:extLst>
      <p:ext uri="{BB962C8B-B14F-4D97-AF65-F5344CB8AC3E}">
        <p14:creationId xmlns:p14="http://schemas.microsoft.com/office/powerpoint/2010/main" val="382432071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23</a:t>
            </a:fld>
            <a:endParaRPr lang="zh-CN" altLang="en-US"/>
          </a:p>
        </p:txBody>
      </p:sp>
      <p:pic>
        <p:nvPicPr>
          <p:cNvPr id="5" name="Picture 4">
            <a:extLst>
              <a:ext uri="{FF2B5EF4-FFF2-40B4-BE49-F238E27FC236}">
                <a16:creationId xmlns:a16="http://schemas.microsoft.com/office/drawing/2014/main" id="{E519EE25-4C65-3406-3878-F56B1390D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146" y="0"/>
            <a:ext cx="6228832" cy="4671624"/>
          </a:xfrm>
          <a:prstGeom prst="rect">
            <a:avLst/>
          </a:prstGeom>
        </p:spPr>
      </p:pic>
    </p:spTree>
    <p:custDataLst>
      <p:tags r:id="rId1"/>
    </p:custDataLst>
    <p:extLst>
      <p:ext uri="{BB962C8B-B14F-4D97-AF65-F5344CB8AC3E}">
        <p14:creationId xmlns:p14="http://schemas.microsoft.com/office/powerpoint/2010/main" val="89112860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24</a:t>
            </a:fld>
            <a:endParaRPr lang="zh-CN" altLang="en-US"/>
          </a:p>
        </p:txBody>
      </p:sp>
      <p:grpSp>
        <p:nvGrpSpPr>
          <p:cNvPr id="9" name="Group 8">
            <a:extLst>
              <a:ext uri="{FF2B5EF4-FFF2-40B4-BE49-F238E27FC236}">
                <a16:creationId xmlns:a16="http://schemas.microsoft.com/office/drawing/2014/main" id="{C9E3AEAD-FBA2-7DED-71D1-68FC0EA9B9E0}"/>
              </a:ext>
            </a:extLst>
          </p:cNvPr>
          <p:cNvGrpSpPr/>
          <p:nvPr/>
        </p:nvGrpSpPr>
        <p:grpSpPr>
          <a:xfrm>
            <a:off x="32120" y="431924"/>
            <a:ext cx="8969005" cy="3744416"/>
            <a:chOff x="144587" y="1512044"/>
            <a:chExt cx="7187952" cy="2385269"/>
          </a:xfrm>
        </p:grpSpPr>
        <p:pic>
          <p:nvPicPr>
            <p:cNvPr id="6" name="Picture 5">
              <a:extLst>
                <a:ext uri="{FF2B5EF4-FFF2-40B4-BE49-F238E27FC236}">
                  <a16:creationId xmlns:a16="http://schemas.microsoft.com/office/drawing/2014/main" id="{F4695122-1EB2-E2F9-4002-A8C99CF54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258" y="1611313"/>
              <a:ext cx="3048000" cy="2286000"/>
            </a:xfrm>
            <a:prstGeom prst="rect">
              <a:avLst/>
            </a:prstGeom>
          </p:spPr>
        </p:pic>
        <p:pic>
          <p:nvPicPr>
            <p:cNvPr id="8" name="Picture 7">
              <a:extLst>
                <a:ext uri="{FF2B5EF4-FFF2-40B4-BE49-F238E27FC236}">
                  <a16:creationId xmlns:a16="http://schemas.microsoft.com/office/drawing/2014/main" id="{D3ACEFFC-027C-94C2-0921-7FE8585C8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539" y="1512044"/>
              <a:ext cx="3048000" cy="2286000"/>
            </a:xfrm>
            <a:prstGeom prst="rect">
              <a:avLst/>
            </a:prstGeom>
          </p:spPr>
        </p:pic>
        <p:pic>
          <p:nvPicPr>
            <p:cNvPr id="3" name="Picture 2">
              <a:extLst>
                <a:ext uri="{FF2B5EF4-FFF2-40B4-BE49-F238E27FC236}">
                  <a16:creationId xmlns:a16="http://schemas.microsoft.com/office/drawing/2014/main" id="{0AAABB5C-3988-DE58-6191-14CD4010D2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587" y="1611313"/>
              <a:ext cx="3048000" cy="2286000"/>
            </a:xfrm>
            <a:prstGeom prst="rect">
              <a:avLst/>
            </a:prstGeom>
          </p:spPr>
        </p:pic>
      </p:grpSp>
    </p:spTree>
    <p:custDataLst>
      <p:tags r:id="rId1"/>
    </p:custDataLst>
    <p:extLst>
      <p:ext uri="{BB962C8B-B14F-4D97-AF65-F5344CB8AC3E}">
        <p14:creationId xmlns:p14="http://schemas.microsoft.com/office/powerpoint/2010/main" val="40290400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2700362" y="1959067"/>
            <a:ext cx="6300763" cy="74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4400" dirty="0">
                <a:solidFill>
                  <a:schemeClr val="bg1"/>
                </a:solidFill>
                <a:latin typeface="+mn-lt"/>
                <a:ea typeface="+mn-ea"/>
                <a:cs typeface="+mn-ea"/>
                <a:sym typeface="+mn-lt"/>
              </a:rPr>
              <a:t>04. </a:t>
            </a:r>
            <a:r>
              <a:rPr lang="en-US" altLang="zh-CN" sz="4000" dirty="0">
                <a:solidFill>
                  <a:prstClr val="white"/>
                </a:solidFill>
                <a:latin typeface="微软雅黑"/>
                <a:ea typeface="微软雅黑"/>
                <a:cs typeface="+mn-ea"/>
                <a:sym typeface="+mn-lt"/>
              </a:rPr>
              <a:t>Towed Decoy System</a:t>
            </a:r>
            <a:endParaRPr lang="zh-CN" altLang="en-US" sz="4000" dirty="0">
              <a:solidFill>
                <a:schemeClr val="bg1"/>
              </a:solidFill>
              <a:latin typeface="+mn-lt"/>
              <a:ea typeface="+mn-ea"/>
              <a:cs typeface="+mn-ea"/>
              <a:sym typeface="+mn-lt"/>
            </a:endParaRPr>
          </a:p>
        </p:txBody>
      </p:sp>
      <p:sp>
        <p:nvSpPr>
          <p:cNvPr id="2" name="Date Placeholder 1">
            <a:extLst>
              <a:ext uri="{FF2B5EF4-FFF2-40B4-BE49-F238E27FC236}">
                <a16:creationId xmlns:a16="http://schemas.microsoft.com/office/drawing/2014/main" id="{2BFBDE4F-0BC8-24EE-9D48-F2A1DD958036}"/>
              </a:ext>
            </a:extLst>
          </p:cNvPr>
          <p:cNvSpPr>
            <a:spLocks noGrp="1"/>
          </p:cNvSpPr>
          <p:nvPr>
            <p:ph type="dt" sz="half" idx="10"/>
          </p:nvPr>
        </p:nvSpPr>
        <p:spPr/>
        <p:txBody>
          <a:bodyPr/>
          <a:lstStyle/>
          <a:p>
            <a:fld id="{5651C13D-EBE2-4A4E-9A59-78C4180CF008}"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56E1E6D4-BF6D-0527-5845-08358E677BDA}"/>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7CCDA3D7-B7BF-D299-FAD0-31A4CEF99B7F}"/>
              </a:ext>
            </a:extLst>
          </p:cNvPr>
          <p:cNvSpPr>
            <a:spLocks noGrp="1"/>
          </p:cNvSpPr>
          <p:nvPr>
            <p:ph type="sldNum" sz="quarter" idx="12"/>
          </p:nvPr>
        </p:nvSpPr>
        <p:spPr/>
        <p:txBody>
          <a:bodyPr/>
          <a:lstStyle/>
          <a:p>
            <a:fld id="{0C913308-F349-4B6D-A68A-DD1791B4A57B}" type="slidenum">
              <a:rPr lang="zh-CN" altLang="en-US" smtClean="0">
                <a:solidFill>
                  <a:schemeClr val="bg1"/>
                </a:solidFill>
              </a:rPr>
              <a:t>25</a:t>
            </a:fld>
            <a:endParaRPr lang="zh-CN" altLang="en-US" dirty="0">
              <a:solidFill>
                <a:schemeClr val="bg1"/>
              </a:solidFill>
            </a:endParaRPr>
          </a:p>
        </p:txBody>
      </p:sp>
    </p:spTree>
    <p:extLst>
      <p:ext uri="{BB962C8B-B14F-4D97-AF65-F5344CB8AC3E}">
        <p14:creationId xmlns:p14="http://schemas.microsoft.com/office/powerpoint/2010/main" val="30075477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26</a:t>
            </a:fld>
            <a:endParaRPr lang="zh-CN" altLang="en-US"/>
          </a:p>
        </p:txBody>
      </p:sp>
      <p:sp>
        <p:nvSpPr>
          <p:cNvPr id="3" name="TextBox 2">
            <a:extLst>
              <a:ext uri="{FF2B5EF4-FFF2-40B4-BE49-F238E27FC236}">
                <a16:creationId xmlns:a16="http://schemas.microsoft.com/office/drawing/2014/main" id="{E7B0842D-3030-D23A-5A24-A9CFFB3A93EF}"/>
              </a:ext>
            </a:extLst>
          </p:cNvPr>
          <p:cNvSpPr txBox="1"/>
          <p:nvPr/>
        </p:nvSpPr>
        <p:spPr>
          <a:xfrm>
            <a:off x="108074" y="287908"/>
            <a:ext cx="8784976" cy="4154984"/>
          </a:xfrm>
          <a:prstGeom prst="rect">
            <a:avLst/>
          </a:prstGeom>
          <a:noFill/>
        </p:spPr>
        <p:txBody>
          <a:bodyPr wrap="square">
            <a:spAutoFit/>
          </a:bodyPr>
          <a:lstStyle/>
          <a:p>
            <a:pPr algn="just"/>
            <a:r>
              <a:rPr lang="en-US" sz="2400" dirty="0">
                <a:solidFill>
                  <a:schemeClr val="bg1"/>
                </a:solidFill>
              </a:rPr>
              <a:t>Radio frequency towed decoys are defensive EA systems performing self-protection jamming. </a:t>
            </a:r>
          </a:p>
          <a:p>
            <a:pPr algn="just"/>
            <a:endParaRPr lang="en-US" sz="2400" dirty="0">
              <a:solidFill>
                <a:schemeClr val="bg1"/>
              </a:solidFill>
            </a:endParaRPr>
          </a:p>
          <a:p>
            <a:pPr algn="just"/>
            <a:r>
              <a:rPr lang="en-US" sz="2400" dirty="0">
                <a:solidFill>
                  <a:schemeClr val="bg1"/>
                </a:solidFill>
              </a:rPr>
              <a:t>They differ from onboard SPJ in that they are countermeasures systems dispensed from the host aircraft either pre-emptively or automatically in response to a hostile radar threat engagement. </a:t>
            </a:r>
          </a:p>
          <a:p>
            <a:pPr algn="just"/>
            <a:endParaRPr lang="en-US" sz="2400" dirty="0">
              <a:solidFill>
                <a:schemeClr val="bg1"/>
              </a:solidFill>
            </a:endParaRPr>
          </a:p>
          <a:p>
            <a:pPr algn="just"/>
            <a:r>
              <a:rPr lang="en-US" sz="2400" dirty="0">
                <a:solidFill>
                  <a:schemeClr val="bg1"/>
                </a:solidFill>
              </a:rPr>
              <a:t>They are towed behind the aircraft and designed to present a more seductive target to the hostile radar or missile seeker.</a:t>
            </a:r>
          </a:p>
        </p:txBody>
      </p:sp>
    </p:spTree>
    <p:custDataLst>
      <p:tags r:id="rId1"/>
    </p:custDataLst>
    <p:extLst>
      <p:ext uri="{BB962C8B-B14F-4D97-AF65-F5344CB8AC3E}">
        <p14:creationId xmlns:p14="http://schemas.microsoft.com/office/powerpoint/2010/main" val="38582771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27</a:t>
            </a:fld>
            <a:endParaRPr lang="zh-CN" altLang="en-US"/>
          </a:p>
        </p:txBody>
      </p:sp>
      <p:pic>
        <p:nvPicPr>
          <p:cNvPr id="3" name="Picture 2">
            <a:extLst>
              <a:ext uri="{FF2B5EF4-FFF2-40B4-BE49-F238E27FC236}">
                <a16:creationId xmlns:a16="http://schemas.microsoft.com/office/drawing/2014/main" id="{9E453ABC-DEAE-8096-467F-08C49FD9DE5B}"/>
              </a:ext>
            </a:extLst>
          </p:cNvPr>
          <p:cNvPicPr>
            <a:picLocks noChangeAspect="1"/>
          </p:cNvPicPr>
          <p:nvPr/>
        </p:nvPicPr>
        <p:blipFill>
          <a:blip r:embed="rId4"/>
          <a:stretch>
            <a:fillRect/>
          </a:stretch>
        </p:blipFill>
        <p:spPr>
          <a:xfrm>
            <a:off x="160445" y="863972"/>
            <a:ext cx="3831771" cy="1471749"/>
          </a:xfrm>
          <a:prstGeom prst="rect">
            <a:avLst/>
          </a:prstGeom>
        </p:spPr>
      </p:pic>
      <p:pic>
        <p:nvPicPr>
          <p:cNvPr id="5" name="Picture 4">
            <a:extLst>
              <a:ext uri="{FF2B5EF4-FFF2-40B4-BE49-F238E27FC236}">
                <a16:creationId xmlns:a16="http://schemas.microsoft.com/office/drawing/2014/main" id="{12A49E3E-B9BF-B940-1070-C0FC2E452177}"/>
              </a:ext>
            </a:extLst>
          </p:cNvPr>
          <p:cNvPicPr>
            <a:picLocks noChangeAspect="1"/>
          </p:cNvPicPr>
          <p:nvPr/>
        </p:nvPicPr>
        <p:blipFill>
          <a:blip r:embed="rId5"/>
          <a:stretch>
            <a:fillRect/>
          </a:stretch>
        </p:blipFill>
        <p:spPr>
          <a:xfrm>
            <a:off x="2412330" y="2854196"/>
            <a:ext cx="3762103" cy="1715589"/>
          </a:xfrm>
          <a:prstGeom prst="rect">
            <a:avLst/>
          </a:prstGeom>
        </p:spPr>
      </p:pic>
      <p:pic>
        <p:nvPicPr>
          <p:cNvPr id="6" name="Picture 5">
            <a:extLst>
              <a:ext uri="{FF2B5EF4-FFF2-40B4-BE49-F238E27FC236}">
                <a16:creationId xmlns:a16="http://schemas.microsoft.com/office/drawing/2014/main" id="{BCC5EA47-5B89-5AFD-5D33-5C2459D72728}"/>
              </a:ext>
            </a:extLst>
          </p:cNvPr>
          <p:cNvPicPr>
            <a:picLocks noChangeAspect="1"/>
          </p:cNvPicPr>
          <p:nvPr/>
        </p:nvPicPr>
        <p:blipFill>
          <a:blip r:embed="rId6"/>
          <a:stretch>
            <a:fillRect/>
          </a:stretch>
        </p:blipFill>
        <p:spPr>
          <a:xfrm>
            <a:off x="4005637" y="0"/>
            <a:ext cx="4981947" cy="2803030"/>
          </a:xfrm>
          <a:prstGeom prst="rect">
            <a:avLst/>
          </a:prstGeom>
        </p:spPr>
      </p:pic>
    </p:spTree>
    <p:custDataLst>
      <p:tags r:id="rId1"/>
    </p:custDataLst>
    <p:extLst>
      <p:ext uri="{BB962C8B-B14F-4D97-AF65-F5344CB8AC3E}">
        <p14:creationId xmlns:p14="http://schemas.microsoft.com/office/powerpoint/2010/main" val="33835987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0" y="2143411"/>
            <a:ext cx="9001125" cy="13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a:r>
              <a:rPr lang="en-US" altLang="zh-CN" sz="4400" dirty="0">
                <a:solidFill>
                  <a:schemeClr val="bg1"/>
                </a:solidFill>
                <a:latin typeface="+mn-lt"/>
                <a:ea typeface="+mn-ea"/>
                <a:cs typeface="+mn-ea"/>
                <a:sym typeface="+mn-lt"/>
              </a:rPr>
              <a:t>06.</a:t>
            </a:r>
            <a:r>
              <a:rPr lang="en-US" altLang="zh-CN" sz="4000" dirty="0">
                <a:solidFill>
                  <a:prstClr val="white"/>
                </a:solidFill>
                <a:latin typeface="微软雅黑"/>
                <a:ea typeface="微软雅黑"/>
                <a:cs typeface="+mn-ea"/>
                <a:sym typeface="+mn-lt"/>
              </a:rPr>
              <a:t>Active Infrared Countermeasures                       </a:t>
            </a:r>
          </a:p>
          <a:p>
            <a:pPr algn="ctr"/>
            <a:r>
              <a:rPr lang="en-US" altLang="zh-CN" sz="4000" dirty="0">
                <a:solidFill>
                  <a:prstClr val="white"/>
                </a:solidFill>
                <a:latin typeface="微软雅黑"/>
                <a:ea typeface="微软雅黑"/>
                <a:cs typeface="+mn-ea"/>
                <a:sym typeface="+mn-lt"/>
              </a:rPr>
              <a:t>Systems</a:t>
            </a:r>
          </a:p>
        </p:txBody>
      </p:sp>
      <p:sp>
        <p:nvSpPr>
          <p:cNvPr id="2" name="Date Placeholder 1">
            <a:extLst>
              <a:ext uri="{FF2B5EF4-FFF2-40B4-BE49-F238E27FC236}">
                <a16:creationId xmlns:a16="http://schemas.microsoft.com/office/drawing/2014/main" id="{2BFBDE4F-0BC8-24EE-9D48-F2A1DD958036}"/>
              </a:ext>
            </a:extLst>
          </p:cNvPr>
          <p:cNvSpPr>
            <a:spLocks noGrp="1"/>
          </p:cNvSpPr>
          <p:nvPr>
            <p:ph type="dt" sz="half" idx="10"/>
          </p:nvPr>
        </p:nvSpPr>
        <p:spPr/>
        <p:txBody>
          <a:bodyPr/>
          <a:lstStyle/>
          <a:p>
            <a:fld id="{5651C13D-EBE2-4A4E-9A59-78C4180CF008}"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56E1E6D4-BF6D-0527-5845-08358E677BDA}"/>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7CCDA3D7-B7BF-D299-FAD0-31A4CEF99B7F}"/>
              </a:ext>
            </a:extLst>
          </p:cNvPr>
          <p:cNvSpPr>
            <a:spLocks noGrp="1"/>
          </p:cNvSpPr>
          <p:nvPr>
            <p:ph type="sldNum" sz="quarter" idx="12"/>
          </p:nvPr>
        </p:nvSpPr>
        <p:spPr/>
        <p:txBody>
          <a:bodyPr/>
          <a:lstStyle/>
          <a:p>
            <a:fld id="{0C913308-F349-4B6D-A68A-DD1791B4A57B}" type="slidenum">
              <a:rPr lang="zh-CN" altLang="en-US" smtClean="0">
                <a:solidFill>
                  <a:schemeClr val="bg1"/>
                </a:solidFill>
              </a:rPr>
              <a:t>28</a:t>
            </a:fld>
            <a:endParaRPr lang="zh-CN" altLang="en-US" dirty="0">
              <a:solidFill>
                <a:schemeClr val="bg1"/>
              </a:solidFill>
            </a:endParaRPr>
          </a:p>
        </p:txBody>
      </p:sp>
    </p:spTree>
    <p:extLst>
      <p:ext uri="{BB962C8B-B14F-4D97-AF65-F5344CB8AC3E}">
        <p14:creationId xmlns:p14="http://schemas.microsoft.com/office/powerpoint/2010/main" val="35493189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29</a:t>
            </a:fld>
            <a:endParaRPr lang="zh-CN" altLang="en-US"/>
          </a:p>
        </p:txBody>
      </p:sp>
      <p:sp>
        <p:nvSpPr>
          <p:cNvPr id="2" name="Rectangle 2">
            <a:extLst>
              <a:ext uri="{FF2B5EF4-FFF2-40B4-BE49-F238E27FC236}">
                <a16:creationId xmlns:a16="http://schemas.microsoft.com/office/drawing/2014/main" id="{6C5C7E69-C9E8-C345-4031-144658B6FADE}"/>
              </a:ext>
            </a:extLst>
          </p:cNvPr>
          <p:cNvSpPr>
            <a:spLocks noChangeArrowheads="1"/>
          </p:cNvSpPr>
          <p:nvPr/>
        </p:nvSpPr>
        <p:spPr bwMode="auto">
          <a:xfrm>
            <a:off x="180082" y="1255193"/>
            <a:ext cx="864096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defTabSz="914400" eaLnBrk="0" fontAlgn="base" hangingPunct="0">
              <a:spcAft>
                <a:spcPct val="0"/>
              </a:spcAft>
              <a:buClr>
                <a:srgbClr val="FFCC00"/>
              </a:buClr>
              <a:buFont typeface="Wingdings" panose="05000000000000000000" pitchFamily="2" charset="2"/>
              <a:buNone/>
            </a:pPr>
            <a:r>
              <a:rPr lang="en-US" altLang="en-US" sz="2400" dirty="0">
                <a:solidFill>
                  <a:srgbClr val="FFFFFF"/>
                </a:solidFill>
                <a:latin typeface="Adobe Garamond Pro" pitchFamily="18" charset="0"/>
              </a:rPr>
              <a:t>Conventional active </a:t>
            </a:r>
            <a:r>
              <a:rPr lang="en-US" altLang="en-US" sz="2400" dirty="0" err="1">
                <a:solidFill>
                  <a:srgbClr val="FFFFFF"/>
                </a:solidFill>
                <a:latin typeface="Adobe Garamond Pro" pitchFamily="18" charset="0"/>
              </a:rPr>
              <a:t>IRCM</a:t>
            </a:r>
            <a:r>
              <a:rPr lang="en-US" altLang="en-US" sz="2400" dirty="0">
                <a:solidFill>
                  <a:srgbClr val="FFFFFF"/>
                </a:solidFill>
                <a:latin typeface="Adobe Garamond Pro" pitchFamily="18" charset="0"/>
              </a:rPr>
              <a:t> systems are electrically powered defensive EA systems designed to protect aircraft from IR-guided missiles. </a:t>
            </a:r>
          </a:p>
          <a:p>
            <a:pPr algn="just" defTabSz="914400" eaLnBrk="0" fontAlgn="base" hangingPunct="0">
              <a:spcAft>
                <a:spcPct val="0"/>
              </a:spcAft>
              <a:buClr>
                <a:srgbClr val="FFCC00"/>
              </a:buClr>
              <a:buFont typeface="Wingdings" panose="05000000000000000000" pitchFamily="2" charset="2"/>
              <a:buNone/>
            </a:pPr>
            <a:endParaRPr lang="en-US" altLang="en-US" sz="2400" dirty="0">
              <a:solidFill>
                <a:srgbClr val="FFFFFF"/>
              </a:solidFill>
              <a:latin typeface="Adobe Garamond Pro" pitchFamily="18" charset="0"/>
            </a:endParaRPr>
          </a:p>
          <a:p>
            <a:pPr algn="ctr" defTabSz="914400" eaLnBrk="0" fontAlgn="base" hangingPunct="0">
              <a:spcAft>
                <a:spcPct val="0"/>
              </a:spcAft>
              <a:buClr>
                <a:srgbClr val="FFCC00"/>
              </a:buClr>
              <a:buFont typeface="Wingdings" panose="05000000000000000000" pitchFamily="2" charset="2"/>
              <a:buNone/>
            </a:pPr>
            <a:r>
              <a:rPr lang="en-US" altLang="en-US" sz="2400" dirty="0">
                <a:solidFill>
                  <a:srgbClr val="FFFFFF"/>
                </a:solidFill>
                <a:latin typeface="Adobe Garamond Pro" pitchFamily="18" charset="0"/>
              </a:rPr>
              <a:t>There are several types of </a:t>
            </a:r>
            <a:r>
              <a:rPr lang="en-US" altLang="en-US" sz="2400" dirty="0" err="1">
                <a:solidFill>
                  <a:srgbClr val="FFFFFF"/>
                </a:solidFill>
                <a:latin typeface="Adobe Garamond Pro" pitchFamily="18" charset="0"/>
              </a:rPr>
              <a:t>IRCM</a:t>
            </a:r>
            <a:r>
              <a:rPr lang="en-US" altLang="en-US" sz="2400" dirty="0">
                <a:solidFill>
                  <a:srgbClr val="FFFFFF"/>
                </a:solidFill>
                <a:latin typeface="Adobe Garamond Pro" pitchFamily="18" charset="0"/>
              </a:rPr>
              <a:t> systems. </a:t>
            </a:r>
          </a:p>
          <a:p>
            <a:pPr algn="ctr" defTabSz="914400" eaLnBrk="0" fontAlgn="base" hangingPunct="0">
              <a:spcAft>
                <a:spcPct val="0"/>
              </a:spcAft>
              <a:buClr>
                <a:srgbClr val="FFCC00"/>
              </a:buClr>
              <a:buFont typeface="Wingdings" panose="05000000000000000000" pitchFamily="2" charset="2"/>
              <a:buNone/>
            </a:pPr>
            <a:r>
              <a:rPr lang="en-US" altLang="en-US" sz="2400" dirty="0">
                <a:solidFill>
                  <a:srgbClr val="FFFFFF"/>
                </a:solidFill>
                <a:latin typeface="Adobe Garamond Pro" pitchFamily="18" charset="0"/>
              </a:rPr>
              <a:t>The simplest is a ‘turn on and forget’ system that uses a modulated IR jamming waveform that transmits continuously over its field of view.</a:t>
            </a:r>
            <a:endParaRPr lang="ro-RO" altLang="en-US" sz="2800" dirty="0">
              <a:solidFill>
                <a:srgbClr val="FFFFFF"/>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1423255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2124298" y="1770832"/>
            <a:ext cx="6876827" cy="142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4400" dirty="0">
                <a:solidFill>
                  <a:schemeClr val="bg1"/>
                </a:solidFill>
                <a:latin typeface="+mn-lt"/>
                <a:ea typeface="+mn-ea"/>
                <a:cs typeface="+mn-ea"/>
                <a:sym typeface="+mn-lt"/>
              </a:rPr>
              <a:t>01. </a:t>
            </a:r>
            <a:r>
              <a:rPr lang="en-US" altLang="zh-CN" sz="4400" b="1" dirty="0">
                <a:solidFill>
                  <a:schemeClr val="bg1"/>
                </a:solidFill>
                <a:cs typeface="+mn-ea"/>
                <a:sym typeface="+mn-lt"/>
              </a:rPr>
              <a:t>Radar Warning Receiver  </a:t>
            </a:r>
          </a:p>
          <a:p>
            <a:r>
              <a:rPr lang="en-US" altLang="zh-CN" sz="4400" b="1" dirty="0">
                <a:solidFill>
                  <a:schemeClr val="bg1"/>
                </a:solidFill>
                <a:cs typeface="+mn-ea"/>
                <a:sym typeface="+mn-lt"/>
              </a:rPr>
              <a:t>                   (</a:t>
            </a:r>
            <a:r>
              <a:rPr lang="en-US" altLang="zh-CN" sz="4400" b="1" dirty="0" err="1">
                <a:solidFill>
                  <a:schemeClr val="bg1"/>
                </a:solidFill>
                <a:cs typeface="+mn-ea"/>
                <a:sym typeface="+mn-lt"/>
              </a:rPr>
              <a:t>RWR</a:t>
            </a:r>
            <a:r>
              <a:rPr lang="en-US" altLang="zh-CN" sz="4400" b="1" dirty="0">
                <a:solidFill>
                  <a:schemeClr val="bg1"/>
                </a:solidFill>
                <a:cs typeface="+mn-ea"/>
                <a:sym typeface="+mn-lt"/>
              </a:rPr>
              <a:t>)</a:t>
            </a:r>
            <a:endParaRPr lang="zh-CN" altLang="en-US" sz="4400" b="1" dirty="0">
              <a:solidFill>
                <a:schemeClr val="bg1"/>
              </a:solidFill>
              <a:latin typeface="+mn-lt"/>
              <a:ea typeface="+mn-ea"/>
              <a:cs typeface="+mn-ea"/>
              <a:sym typeface="+mn-lt"/>
            </a:endParaRPr>
          </a:p>
        </p:txBody>
      </p:sp>
      <p:sp>
        <p:nvSpPr>
          <p:cNvPr id="2" name="Date Placeholder 1">
            <a:extLst>
              <a:ext uri="{FF2B5EF4-FFF2-40B4-BE49-F238E27FC236}">
                <a16:creationId xmlns:a16="http://schemas.microsoft.com/office/drawing/2014/main" id="{2BFBDE4F-0BC8-24EE-9D48-F2A1DD958036}"/>
              </a:ext>
            </a:extLst>
          </p:cNvPr>
          <p:cNvSpPr>
            <a:spLocks noGrp="1"/>
          </p:cNvSpPr>
          <p:nvPr>
            <p:ph type="dt" sz="half" idx="10"/>
          </p:nvPr>
        </p:nvSpPr>
        <p:spPr/>
        <p:txBody>
          <a:bodyPr/>
          <a:lstStyle/>
          <a:p>
            <a:fld id="{5651C13D-EBE2-4A4E-9A59-78C4180CF008}"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56E1E6D4-BF6D-0527-5845-08358E677BDA}"/>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7CCDA3D7-B7BF-D299-FAD0-31A4CEF99B7F}"/>
              </a:ext>
            </a:extLst>
          </p:cNvPr>
          <p:cNvSpPr>
            <a:spLocks noGrp="1"/>
          </p:cNvSpPr>
          <p:nvPr>
            <p:ph type="sldNum" sz="quarter" idx="12"/>
          </p:nvPr>
        </p:nvSpPr>
        <p:spPr/>
        <p:txBody>
          <a:bodyPr/>
          <a:lstStyle/>
          <a:p>
            <a:fld id="{0C913308-F349-4B6D-A68A-DD1791B4A57B}" type="slidenum">
              <a:rPr lang="zh-CN" altLang="en-US" smtClean="0">
                <a:solidFill>
                  <a:schemeClr val="bg1"/>
                </a:solidFill>
              </a:rPr>
              <a:t>3</a:t>
            </a:fld>
            <a:endParaRPr lang="zh-CN" altLang="en-US" dirty="0">
              <a:solidFill>
                <a:schemeClr val="bg1"/>
              </a:solidFill>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30</a:t>
            </a:fld>
            <a:endParaRPr lang="zh-CN" altLang="en-US"/>
          </a:p>
        </p:txBody>
      </p:sp>
      <p:pic>
        <p:nvPicPr>
          <p:cNvPr id="5" name="Picture 4">
            <a:extLst>
              <a:ext uri="{FF2B5EF4-FFF2-40B4-BE49-F238E27FC236}">
                <a16:creationId xmlns:a16="http://schemas.microsoft.com/office/drawing/2014/main" id="{0E329061-1D45-D19C-D8CD-D39EF09024BB}"/>
              </a:ext>
            </a:extLst>
          </p:cNvPr>
          <p:cNvPicPr>
            <a:picLocks noChangeAspect="1"/>
          </p:cNvPicPr>
          <p:nvPr/>
        </p:nvPicPr>
        <p:blipFill>
          <a:blip r:embed="rId4"/>
          <a:stretch>
            <a:fillRect/>
          </a:stretch>
        </p:blipFill>
        <p:spPr>
          <a:xfrm>
            <a:off x="1359263" y="0"/>
            <a:ext cx="6282598" cy="4534893"/>
          </a:xfrm>
          <a:prstGeom prst="rect">
            <a:avLst/>
          </a:prstGeom>
        </p:spPr>
      </p:pic>
    </p:spTree>
    <p:custDataLst>
      <p:tags r:id="rId1"/>
    </p:custDataLst>
    <p:extLst>
      <p:ext uri="{BB962C8B-B14F-4D97-AF65-F5344CB8AC3E}">
        <p14:creationId xmlns:p14="http://schemas.microsoft.com/office/powerpoint/2010/main" val="348833836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31</a:t>
            </a:fld>
            <a:endParaRPr lang="zh-CN" altLang="en-US"/>
          </a:p>
        </p:txBody>
      </p:sp>
      <p:sp>
        <p:nvSpPr>
          <p:cNvPr id="2" name="Rectangle 2">
            <a:extLst>
              <a:ext uri="{FF2B5EF4-FFF2-40B4-BE49-F238E27FC236}">
                <a16:creationId xmlns:a16="http://schemas.microsoft.com/office/drawing/2014/main" id="{6C5C7E69-C9E8-C345-4031-144658B6FADE}"/>
              </a:ext>
            </a:extLst>
          </p:cNvPr>
          <p:cNvSpPr>
            <a:spLocks noChangeArrowheads="1"/>
          </p:cNvSpPr>
          <p:nvPr/>
        </p:nvSpPr>
        <p:spPr bwMode="auto">
          <a:xfrm>
            <a:off x="180082" y="791964"/>
            <a:ext cx="8640960" cy="28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defTabSz="914400" eaLnBrk="0" fontAlgn="base" hangingPunct="0">
              <a:spcAft>
                <a:spcPct val="0"/>
              </a:spcAft>
              <a:buClr>
                <a:srgbClr val="FFCC00"/>
              </a:buClr>
              <a:buFont typeface="Wingdings" panose="05000000000000000000" pitchFamily="2" charset="2"/>
              <a:buNone/>
            </a:pPr>
            <a:r>
              <a:rPr lang="en-US" altLang="en-US" sz="2400" dirty="0">
                <a:solidFill>
                  <a:srgbClr val="FFFFFF"/>
                </a:solidFill>
                <a:latin typeface="Adobe Garamond Pro" pitchFamily="18" charset="0"/>
              </a:rPr>
              <a:t>More sophisticated </a:t>
            </a:r>
            <a:r>
              <a:rPr lang="en-US" altLang="en-US" sz="2400" dirty="0" err="1">
                <a:solidFill>
                  <a:srgbClr val="FFFFFF"/>
                </a:solidFill>
                <a:latin typeface="Adobe Garamond Pro" pitchFamily="18" charset="0"/>
              </a:rPr>
              <a:t>IRCM</a:t>
            </a:r>
            <a:r>
              <a:rPr lang="en-US" altLang="en-US" sz="2400" dirty="0">
                <a:solidFill>
                  <a:srgbClr val="FFFFFF"/>
                </a:solidFill>
                <a:latin typeface="Adobe Garamond Pro" pitchFamily="18" charset="0"/>
              </a:rPr>
              <a:t> systems, often called Directed </a:t>
            </a:r>
            <a:r>
              <a:rPr lang="en-US" altLang="en-US" sz="2400" dirty="0" err="1">
                <a:solidFill>
                  <a:srgbClr val="FFFFFF"/>
                </a:solidFill>
                <a:latin typeface="Adobe Garamond Pro" pitchFamily="18" charset="0"/>
              </a:rPr>
              <a:t>IRCM</a:t>
            </a:r>
            <a:r>
              <a:rPr lang="en-US" altLang="en-US" sz="2400" dirty="0">
                <a:solidFill>
                  <a:srgbClr val="FFFFFF"/>
                </a:solidFill>
                <a:latin typeface="Adobe Garamond Pro" pitchFamily="18" charset="0"/>
              </a:rPr>
              <a:t> (</a:t>
            </a:r>
            <a:r>
              <a:rPr lang="en-US" altLang="en-US" sz="2400" dirty="0" err="1">
                <a:solidFill>
                  <a:srgbClr val="FFFFFF"/>
                </a:solidFill>
                <a:latin typeface="Adobe Garamond Pro" pitchFamily="18" charset="0"/>
              </a:rPr>
              <a:t>DIRCM</a:t>
            </a:r>
            <a:r>
              <a:rPr lang="en-US" altLang="en-US" sz="2400" dirty="0">
                <a:solidFill>
                  <a:srgbClr val="FFFFFF"/>
                </a:solidFill>
                <a:latin typeface="Adobe Garamond Pro" pitchFamily="18" charset="0"/>
              </a:rPr>
              <a:t>) systems, are turret mounted and receive cuing information from MWS. </a:t>
            </a:r>
          </a:p>
          <a:p>
            <a:pPr algn="ctr" defTabSz="914400" eaLnBrk="0" fontAlgn="base" hangingPunct="0">
              <a:spcAft>
                <a:spcPct val="0"/>
              </a:spcAft>
              <a:buClr>
                <a:srgbClr val="FFCC00"/>
              </a:buClr>
              <a:buFont typeface="Wingdings" panose="05000000000000000000" pitchFamily="2" charset="2"/>
              <a:buNone/>
            </a:pPr>
            <a:r>
              <a:rPr lang="en-US" altLang="en-US" sz="2400" dirty="0">
                <a:solidFill>
                  <a:srgbClr val="FFFFFF"/>
                </a:solidFill>
                <a:latin typeface="Adobe Garamond Pro" pitchFamily="18" charset="0"/>
              </a:rPr>
              <a:t>These systems typically use either arc-lamp or laser-generated AM jamming waveforms. </a:t>
            </a:r>
          </a:p>
          <a:p>
            <a:pPr algn="ctr" defTabSz="914400" eaLnBrk="0" fontAlgn="base" hangingPunct="0">
              <a:spcAft>
                <a:spcPct val="0"/>
              </a:spcAft>
              <a:buClr>
                <a:srgbClr val="FFCC00"/>
              </a:buClr>
              <a:buFont typeface="Wingdings" panose="05000000000000000000" pitchFamily="2" charset="2"/>
              <a:buNone/>
            </a:pPr>
            <a:r>
              <a:rPr lang="en-US" altLang="en-US" sz="2400" dirty="0">
                <a:solidFill>
                  <a:srgbClr val="FFFFFF"/>
                </a:solidFill>
                <a:latin typeface="Adobe Garamond Pro" pitchFamily="18" charset="0"/>
              </a:rPr>
              <a:t>Laser-based systems have the advantage of directing significantly more energy into the victim missile seeker.</a:t>
            </a:r>
            <a:endParaRPr lang="ro-RO" altLang="en-US" sz="2800" dirty="0">
              <a:solidFill>
                <a:srgbClr val="FFFFFF"/>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10816421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32</a:t>
            </a:fld>
            <a:endParaRPr lang="zh-CN" altLang="en-US"/>
          </a:p>
        </p:txBody>
      </p:sp>
      <p:pic>
        <p:nvPicPr>
          <p:cNvPr id="2" name="Picture 1">
            <a:extLst>
              <a:ext uri="{FF2B5EF4-FFF2-40B4-BE49-F238E27FC236}">
                <a16:creationId xmlns:a16="http://schemas.microsoft.com/office/drawing/2014/main" id="{52FD188C-9777-A19D-FFDE-5A87C0787588}"/>
              </a:ext>
            </a:extLst>
          </p:cNvPr>
          <p:cNvPicPr>
            <a:picLocks noChangeAspect="1"/>
          </p:cNvPicPr>
          <p:nvPr/>
        </p:nvPicPr>
        <p:blipFill>
          <a:blip r:embed="rId4"/>
          <a:stretch>
            <a:fillRect/>
          </a:stretch>
        </p:blipFill>
        <p:spPr>
          <a:xfrm>
            <a:off x="1026268" y="39233"/>
            <a:ext cx="6948587" cy="4632391"/>
          </a:xfrm>
          <a:prstGeom prst="rect">
            <a:avLst/>
          </a:prstGeom>
        </p:spPr>
      </p:pic>
    </p:spTree>
    <p:custDataLst>
      <p:tags r:id="rId1"/>
    </p:custDataLst>
    <p:extLst>
      <p:ext uri="{BB962C8B-B14F-4D97-AF65-F5344CB8AC3E}">
        <p14:creationId xmlns:p14="http://schemas.microsoft.com/office/powerpoint/2010/main" val="110711684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9" y="-8331"/>
            <a:ext cx="9021034" cy="5048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6"/>
          <p:cNvSpPr txBox="1">
            <a:spLocks noChangeArrowheads="1"/>
          </p:cNvSpPr>
          <p:nvPr/>
        </p:nvSpPr>
        <p:spPr bwMode="auto">
          <a:xfrm>
            <a:off x="72776" y="1944092"/>
            <a:ext cx="8928349" cy="13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a:r>
              <a:rPr lang="en-US" altLang="zh-CN" sz="4400" dirty="0">
                <a:solidFill>
                  <a:schemeClr val="bg1"/>
                </a:solidFill>
                <a:latin typeface="+mn-lt"/>
                <a:ea typeface="+mn-ea"/>
                <a:cs typeface="+mn-ea"/>
                <a:sym typeface="+mn-lt"/>
              </a:rPr>
              <a:t>07. </a:t>
            </a:r>
            <a:r>
              <a:rPr lang="en-US" altLang="zh-CN" sz="4000" dirty="0">
                <a:solidFill>
                  <a:prstClr val="white"/>
                </a:solidFill>
                <a:latin typeface="微软雅黑"/>
                <a:ea typeface="微软雅黑"/>
                <a:cs typeface="+mn-ea"/>
                <a:sym typeface="+mn-lt"/>
              </a:rPr>
              <a:t>Countermeasures Dispensing           </a:t>
            </a:r>
          </a:p>
          <a:p>
            <a:pPr algn="ctr"/>
            <a:r>
              <a:rPr lang="en-US" altLang="zh-CN" sz="4000" dirty="0">
                <a:solidFill>
                  <a:prstClr val="white"/>
                </a:solidFill>
                <a:latin typeface="微软雅黑"/>
                <a:ea typeface="微软雅黑"/>
                <a:cs typeface="+mn-ea"/>
                <a:sym typeface="+mn-lt"/>
              </a:rPr>
              <a:t>Systems</a:t>
            </a:r>
          </a:p>
        </p:txBody>
      </p:sp>
      <p:sp>
        <p:nvSpPr>
          <p:cNvPr id="2" name="Date Placeholder 1">
            <a:extLst>
              <a:ext uri="{FF2B5EF4-FFF2-40B4-BE49-F238E27FC236}">
                <a16:creationId xmlns:a16="http://schemas.microsoft.com/office/drawing/2014/main" id="{2BFBDE4F-0BC8-24EE-9D48-F2A1DD958036}"/>
              </a:ext>
            </a:extLst>
          </p:cNvPr>
          <p:cNvSpPr>
            <a:spLocks noGrp="1"/>
          </p:cNvSpPr>
          <p:nvPr>
            <p:ph type="dt" sz="half" idx="10"/>
          </p:nvPr>
        </p:nvSpPr>
        <p:spPr/>
        <p:txBody>
          <a:bodyPr/>
          <a:lstStyle/>
          <a:p>
            <a:fld id="{5651C13D-EBE2-4A4E-9A59-78C4180CF008}" type="datetime3">
              <a:rPr lang="en-US" altLang="zh-CN" smtClean="0">
                <a:solidFill>
                  <a:schemeClr val="bg1"/>
                </a:solidFill>
              </a:rPr>
              <a:t>15 September 2022</a:t>
            </a:fld>
            <a:endParaRPr lang="zh-CN" altLang="en-US" dirty="0">
              <a:solidFill>
                <a:schemeClr val="bg1"/>
              </a:solidFill>
            </a:endParaRPr>
          </a:p>
        </p:txBody>
      </p:sp>
      <p:sp>
        <p:nvSpPr>
          <p:cNvPr id="3" name="Footer Placeholder 2">
            <a:extLst>
              <a:ext uri="{FF2B5EF4-FFF2-40B4-BE49-F238E27FC236}">
                <a16:creationId xmlns:a16="http://schemas.microsoft.com/office/drawing/2014/main" id="{56E1E6D4-BF6D-0527-5845-08358E677BDA}"/>
              </a:ext>
            </a:extLst>
          </p:cNvPr>
          <p:cNvSpPr>
            <a:spLocks noGrp="1"/>
          </p:cNvSpPr>
          <p:nvPr>
            <p:ph type="ftr" sz="quarter" idx="11"/>
          </p:nvPr>
        </p:nvSpPr>
        <p:spPr/>
        <p:txBody>
          <a:bodyPr/>
          <a:lstStyle/>
          <a:p>
            <a:r>
              <a:rPr lang="en-US" altLang="zh-CN" dirty="0">
                <a:solidFill>
                  <a:schemeClr val="bg1"/>
                </a:solidFill>
              </a:rPr>
              <a:t>Electronic Warfare</a:t>
            </a:r>
            <a:endParaRPr lang="zh-CN" altLang="en-US" dirty="0">
              <a:solidFill>
                <a:schemeClr val="bg1"/>
              </a:solidFill>
            </a:endParaRPr>
          </a:p>
        </p:txBody>
      </p:sp>
      <p:sp>
        <p:nvSpPr>
          <p:cNvPr id="4" name="Slide Number Placeholder 3">
            <a:extLst>
              <a:ext uri="{FF2B5EF4-FFF2-40B4-BE49-F238E27FC236}">
                <a16:creationId xmlns:a16="http://schemas.microsoft.com/office/drawing/2014/main" id="{7CCDA3D7-B7BF-D299-FAD0-31A4CEF99B7F}"/>
              </a:ext>
            </a:extLst>
          </p:cNvPr>
          <p:cNvSpPr>
            <a:spLocks noGrp="1"/>
          </p:cNvSpPr>
          <p:nvPr>
            <p:ph type="sldNum" sz="quarter" idx="12"/>
          </p:nvPr>
        </p:nvSpPr>
        <p:spPr/>
        <p:txBody>
          <a:bodyPr/>
          <a:lstStyle/>
          <a:p>
            <a:fld id="{0C913308-F349-4B6D-A68A-DD1791B4A57B}" type="slidenum">
              <a:rPr lang="zh-CN" altLang="en-US" smtClean="0">
                <a:solidFill>
                  <a:schemeClr val="bg1"/>
                </a:solidFill>
              </a:rPr>
              <a:t>33</a:t>
            </a:fld>
            <a:endParaRPr lang="zh-CN" altLang="en-US" dirty="0">
              <a:solidFill>
                <a:schemeClr val="bg1"/>
              </a:solidFill>
            </a:endParaRPr>
          </a:p>
        </p:txBody>
      </p:sp>
    </p:spTree>
    <p:extLst>
      <p:ext uri="{BB962C8B-B14F-4D97-AF65-F5344CB8AC3E}">
        <p14:creationId xmlns:p14="http://schemas.microsoft.com/office/powerpoint/2010/main" val="1620845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34</a:t>
            </a:fld>
            <a:endParaRPr lang="zh-CN" altLang="en-US"/>
          </a:p>
        </p:txBody>
      </p:sp>
      <p:sp>
        <p:nvSpPr>
          <p:cNvPr id="7" name="Content Placeholder 2">
            <a:extLst>
              <a:ext uri="{FF2B5EF4-FFF2-40B4-BE49-F238E27FC236}">
                <a16:creationId xmlns:a16="http://schemas.microsoft.com/office/drawing/2014/main" id="{C7FAC802-6A70-4289-3B4F-CC8D33AD159E}"/>
              </a:ext>
            </a:extLst>
          </p:cNvPr>
          <p:cNvSpPr txBox="1">
            <a:spLocks noChangeArrowheads="1"/>
          </p:cNvSpPr>
          <p:nvPr/>
        </p:nvSpPr>
        <p:spPr bwMode="auto">
          <a:xfrm>
            <a:off x="180082" y="287908"/>
            <a:ext cx="871296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defTabSz="914400">
              <a:buFont typeface="Wingdings" panose="05000000000000000000" pitchFamily="2" charset="2"/>
              <a:buNone/>
            </a:pPr>
            <a:r>
              <a:rPr lang="en-US" altLang="en-US" sz="2400" kern="0" dirty="0" err="1">
                <a:solidFill>
                  <a:schemeClr val="bg1"/>
                </a:solidFill>
                <a:effectLst/>
                <a:latin typeface="Adobe Garamond Pro" pitchFamily="18" charset="0"/>
                <a:cs typeface="Arial" panose="020B0604020202020204" pitchFamily="34" charset="0"/>
              </a:rPr>
              <a:t>CMDS</a:t>
            </a:r>
            <a:r>
              <a:rPr lang="en-US" altLang="en-US" sz="2400" kern="0" dirty="0">
                <a:solidFill>
                  <a:schemeClr val="bg1"/>
                </a:solidFill>
                <a:effectLst/>
                <a:latin typeface="Adobe Garamond Pro" pitchFamily="18" charset="0"/>
                <a:cs typeface="Arial" panose="020B0604020202020204" pitchFamily="34" charset="0"/>
              </a:rPr>
              <a:t> are most employed in a defensive electronic attack role. They dispense expendable payloads to deceive hostile air defense weapons systems. Conventional chaff and flares are the most common payloads.</a:t>
            </a:r>
          </a:p>
          <a:p>
            <a:pPr marL="0" indent="0" algn="ctr" defTabSz="914400">
              <a:buFont typeface="Wingdings" panose="05000000000000000000" pitchFamily="2" charset="2"/>
              <a:buNone/>
            </a:pPr>
            <a:r>
              <a:rPr lang="en-US" altLang="en-US" sz="2400" kern="0" dirty="0">
                <a:solidFill>
                  <a:schemeClr val="bg1"/>
                </a:solidFill>
                <a:effectLst/>
                <a:latin typeface="Adobe Garamond Pro" pitchFamily="18" charset="0"/>
                <a:cs typeface="Arial" panose="020B0604020202020204" pitchFamily="34" charset="0"/>
              </a:rPr>
              <a:t>Chaff is one of the oldest forms of radar electronic countermeasures. It consists of a large number of </a:t>
            </a:r>
            <a:r>
              <a:rPr lang="en-US" altLang="en-US" sz="2400" kern="0" dirty="0" err="1">
                <a:solidFill>
                  <a:schemeClr val="bg1"/>
                </a:solidFill>
                <a:effectLst/>
                <a:latin typeface="Adobe Garamond Pro" pitchFamily="18" charset="0"/>
                <a:cs typeface="Arial" panose="020B0604020202020204" pitchFamily="34" charset="0"/>
              </a:rPr>
              <a:t>microfibre</a:t>
            </a:r>
            <a:r>
              <a:rPr lang="en-US" altLang="en-US" sz="2400" kern="0" dirty="0">
                <a:solidFill>
                  <a:schemeClr val="bg1"/>
                </a:solidFill>
                <a:effectLst/>
                <a:latin typeface="Adobe Garamond Pro" pitchFamily="18" charset="0"/>
                <a:cs typeface="Arial" panose="020B0604020202020204" pitchFamily="34" charset="0"/>
              </a:rPr>
              <a:t> reflective dipoles. </a:t>
            </a:r>
          </a:p>
          <a:p>
            <a:pPr marL="0" indent="0" algn="ctr" defTabSz="914400">
              <a:buFont typeface="Wingdings" panose="05000000000000000000" pitchFamily="2" charset="2"/>
              <a:buNone/>
            </a:pPr>
            <a:r>
              <a:rPr lang="en-US" altLang="en-US" sz="2400" kern="0" dirty="0">
                <a:solidFill>
                  <a:schemeClr val="bg1"/>
                </a:solidFill>
                <a:effectLst/>
                <a:latin typeface="Adobe Garamond Pro" pitchFamily="18" charset="0"/>
                <a:cs typeface="Arial" panose="020B0604020202020204" pitchFamily="34" charset="0"/>
              </a:rPr>
              <a:t>When dispensed it disperses in the air stream forming a cloud and presenting the hostile radar with other competing large RCS targets.</a:t>
            </a:r>
          </a:p>
        </p:txBody>
      </p:sp>
    </p:spTree>
    <p:custDataLst>
      <p:tags r:id="rId1"/>
    </p:custDataLst>
    <p:extLst>
      <p:ext uri="{BB962C8B-B14F-4D97-AF65-F5344CB8AC3E}">
        <p14:creationId xmlns:p14="http://schemas.microsoft.com/office/powerpoint/2010/main" val="39972273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35</a:t>
            </a:fld>
            <a:endParaRPr lang="zh-CN" altLang="en-US"/>
          </a:p>
        </p:txBody>
      </p:sp>
      <p:pic>
        <p:nvPicPr>
          <p:cNvPr id="3" name="Picture 2">
            <a:extLst>
              <a:ext uri="{FF2B5EF4-FFF2-40B4-BE49-F238E27FC236}">
                <a16:creationId xmlns:a16="http://schemas.microsoft.com/office/drawing/2014/main" id="{BDB11284-57F6-9C73-1F1D-588C7FAAEADD}"/>
              </a:ext>
            </a:extLst>
          </p:cNvPr>
          <p:cNvPicPr>
            <a:picLocks noChangeAspect="1"/>
          </p:cNvPicPr>
          <p:nvPr/>
        </p:nvPicPr>
        <p:blipFill>
          <a:blip r:embed="rId4"/>
          <a:stretch>
            <a:fillRect/>
          </a:stretch>
        </p:blipFill>
        <p:spPr>
          <a:xfrm>
            <a:off x="1620242" y="100339"/>
            <a:ext cx="6192688" cy="4497071"/>
          </a:xfrm>
          <a:prstGeom prst="rect">
            <a:avLst/>
          </a:prstGeom>
        </p:spPr>
      </p:pic>
    </p:spTree>
    <p:custDataLst>
      <p:tags r:id="rId1"/>
    </p:custDataLst>
    <p:extLst>
      <p:ext uri="{BB962C8B-B14F-4D97-AF65-F5344CB8AC3E}">
        <p14:creationId xmlns:p14="http://schemas.microsoft.com/office/powerpoint/2010/main" val="384467510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36</a:t>
            </a:fld>
            <a:endParaRPr lang="zh-CN" altLang="en-US"/>
          </a:p>
        </p:txBody>
      </p:sp>
      <p:sp>
        <p:nvSpPr>
          <p:cNvPr id="7" name="Content Placeholder 2">
            <a:extLst>
              <a:ext uri="{FF2B5EF4-FFF2-40B4-BE49-F238E27FC236}">
                <a16:creationId xmlns:a16="http://schemas.microsoft.com/office/drawing/2014/main" id="{C7FAC802-6A70-4289-3B4F-CC8D33AD159E}"/>
              </a:ext>
            </a:extLst>
          </p:cNvPr>
          <p:cNvSpPr txBox="1">
            <a:spLocks noChangeArrowheads="1"/>
          </p:cNvSpPr>
          <p:nvPr/>
        </p:nvSpPr>
        <p:spPr bwMode="auto">
          <a:xfrm>
            <a:off x="0" y="287908"/>
            <a:ext cx="900112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defTabSz="914400">
              <a:buFont typeface="Wingdings" panose="05000000000000000000" pitchFamily="2" charset="2"/>
              <a:buNone/>
            </a:pPr>
            <a:r>
              <a:rPr lang="en-US" altLang="en-US" sz="2400" kern="0" dirty="0">
                <a:solidFill>
                  <a:schemeClr val="bg1"/>
                </a:solidFill>
                <a:effectLst/>
                <a:cs typeface="Arial" panose="020B0604020202020204" pitchFamily="34" charset="0"/>
              </a:rPr>
              <a:t>Flares are pyrotechnic devices designed to deceive IR-guided missiles by presenting the missile seeker with a more attractive target than that the target aircraft. </a:t>
            </a:r>
          </a:p>
          <a:p>
            <a:pPr marL="0" indent="0" algn="ctr" defTabSz="914400">
              <a:buFont typeface="Wingdings" panose="05000000000000000000" pitchFamily="2" charset="2"/>
              <a:buNone/>
            </a:pPr>
            <a:endParaRPr lang="en-US" altLang="en-US" sz="2400" kern="0" dirty="0">
              <a:solidFill>
                <a:schemeClr val="bg1"/>
              </a:solidFill>
              <a:effectLst/>
              <a:cs typeface="Arial" panose="020B0604020202020204" pitchFamily="34" charset="0"/>
            </a:endParaRPr>
          </a:p>
          <a:p>
            <a:pPr marL="0" indent="0" algn="ctr" defTabSz="914400">
              <a:buFont typeface="Wingdings" panose="05000000000000000000" pitchFamily="2" charset="2"/>
              <a:buNone/>
            </a:pPr>
            <a:endParaRPr lang="en-US" altLang="en-US" sz="2400" kern="0" dirty="0">
              <a:solidFill>
                <a:schemeClr val="bg1"/>
              </a:solidFill>
              <a:effectLst/>
              <a:cs typeface="Arial" panose="020B0604020202020204" pitchFamily="34" charset="0"/>
            </a:endParaRPr>
          </a:p>
          <a:p>
            <a:pPr marL="0" indent="0" algn="ctr" defTabSz="914400">
              <a:buFont typeface="Wingdings" panose="05000000000000000000" pitchFamily="2" charset="2"/>
              <a:buNone/>
            </a:pPr>
            <a:r>
              <a:rPr lang="en-US" altLang="en-US" sz="2400" kern="0" dirty="0">
                <a:solidFill>
                  <a:schemeClr val="bg1"/>
                </a:solidFill>
                <a:effectLst/>
                <a:cs typeface="Arial" panose="020B0604020202020204" pitchFamily="34" charset="0"/>
              </a:rPr>
              <a:t>Conventional flares are made of various combinations of magnesium, phosphorus, and Teflon which is ignited when the flare is dispensed from the magazine and tries to mimic relevant spectral aircraft engine characteristics.</a:t>
            </a:r>
          </a:p>
        </p:txBody>
      </p:sp>
    </p:spTree>
    <p:custDataLst>
      <p:tags r:id="rId1"/>
    </p:custDataLst>
    <p:extLst>
      <p:ext uri="{BB962C8B-B14F-4D97-AF65-F5344CB8AC3E}">
        <p14:creationId xmlns:p14="http://schemas.microsoft.com/office/powerpoint/2010/main" val="390925936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37</a:t>
            </a:fld>
            <a:endParaRPr lang="zh-CN" altLang="en-US"/>
          </a:p>
        </p:txBody>
      </p:sp>
      <p:pic>
        <p:nvPicPr>
          <p:cNvPr id="4" name="Picture 3">
            <a:extLst>
              <a:ext uri="{FF2B5EF4-FFF2-40B4-BE49-F238E27FC236}">
                <a16:creationId xmlns:a16="http://schemas.microsoft.com/office/drawing/2014/main" id="{615E3368-4B82-21B9-7367-65B034090E64}"/>
              </a:ext>
            </a:extLst>
          </p:cNvPr>
          <p:cNvPicPr>
            <a:picLocks noChangeAspect="1"/>
          </p:cNvPicPr>
          <p:nvPr/>
        </p:nvPicPr>
        <p:blipFill>
          <a:blip r:embed="rId4"/>
          <a:stretch>
            <a:fillRect/>
          </a:stretch>
        </p:blipFill>
        <p:spPr>
          <a:xfrm>
            <a:off x="925857" y="100339"/>
            <a:ext cx="7149409" cy="4263274"/>
          </a:xfrm>
          <a:prstGeom prst="rect">
            <a:avLst/>
          </a:prstGeom>
        </p:spPr>
      </p:pic>
    </p:spTree>
    <p:custDataLst>
      <p:tags r:id="rId1"/>
    </p:custDataLst>
    <p:extLst>
      <p:ext uri="{BB962C8B-B14F-4D97-AF65-F5344CB8AC3E}">
        <p14:creationId xmlns:p14="http://schemas.microsoft.com/office/powerpoint/2010/main" val="39098443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38</a:t>
            </a:fld>
            <a:endParaRPr lang="zh-CN" altLang="en-US"/>
          </a:p>
        </p:txBody>
      </p:sp>
      <p:pic>
        <p:nvPicPr>
          <p:cNvPr id="7" name="Picture 6">
            <a:extLst>
              <a:ext uri="{FF2B5EF4-FFF2-40B4-BE49-F238E27FC236}">
                <a16:creationId xmlns:a16="http://schemas.microsoft.com/office/drawing/2014/main" id="{4E73EEA6-FDFD-3467-2CEF-EBEC995AA727}"/>
              </a:ext>
            </a:extLst>
          </p:cNvPr>
          <p:cNvPicPr>
            <a:picLocks noChangeAspect="1"/>
          </p:cNvPicPr>
          <p:nvPr/>
        </p:nvPicPr>
        <p:blipFill>
          <a:blip r:embed="rId4"/>
          <a:stretch>
            <a:fillRect/>
          </a:stretch>
        </p:blipFill>
        <p:spPr>
          <a:xfrm>
            <a:off x="1039174" y="24711"/>
            <a:ext cx="6922775" cy="4646913"/>
          </a:xfrm>
          <a:prstGeom prst="rect">
            <a:avLst/>
          </a:prstGeom>
        </p:spPr>
      </p:pic>
    </p:spTree>
    <p:custDataLst>
      <p:tags r:id="rId1"/>
    </p:custDataLst>
    <p:extLst>
      <p:ext uri="{BB962C8B-B14F-4D97-AF65-F5344CB8AC3E}">
        <p14:creationId xmlns:p14="http://schemas.microsoft.com/office/powerpoint/2010/main" val="303627351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新建文件夹\封面\复件 (27) 复件 4\3ea28d6d5df8d07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
            <a:ext cx="8975367" cy="50486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6"/>
          <p:cNvSpPr txBox="1">
            <a:spLocks noChangeArrowheads="1"/>
          </p:cNvSpPr>
          <p:nvPr/>
        </p:nvSpPr>
        <p:spPr bwMode="auto">
          <a:xfrm>
            <a:off x="3513843" y="1724475"/>
            <a:ext cx="4608512" cy="108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r>
              <a:rPr lang="en-US" altLang="zh-CN" sz="6600" b="1" dirty="0">
                <a:solidFill>
                  <a:prstClr val="white"/>
                </a:solidFill>
                <a:latin typeface="微软雅黑"/>
                <a:ea typeface="微软雅黑"/>
                <a:cs typeface="+mn-ea"/>
                <a:sym typeface="+mn-lt"/>
              </a:rPr>
              <a:t>Thanks </a:t>
            </a:r>
            <a:endParaRPr lang="zh-CN" altLang="en-US" sz="6600" b="1" dirty="0">
              <a:solidFill>
                <a:prstClr val="white"/>
              </a:solidFill>
              <a:latin typeface="微软雅黑"/>
              <a:ea typeface="微软雅黑"/>
              <a:cs typeface="+mn-ea"/>
              <a:sym typeface="+mn-lt"/>
            </a:endParaRPr>
          </a:p>
        </p:txBody>
      </p:sp>
      <p:cxnSp>
        <p:nvCxnSpPr>
          <p:cNvPr id="5" name="直接连接符 4"/>
          <p:cNvCxnSpPr/>
          <p:nvPr/>
        </p:nvCxnSpPr>
        <p:spPr>
          <a:xfrm>
            <a:off x="7452890" y="2808188"/>
            <a:ext cx="648072" cy="0"/>
          </a:xfrm>
          <a:prstGeom prst="line">
            <a:avLst/>
          </a:prstGeom>
          <a:ln w="25400">
            <a:solidFill>
              <a:srgbClr val="03B2F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495308F-E5FE-AC83-D842-C30D238035B7}"/>
              </a:ext>
            </a:extLst>
          </p:cNvPr>
          <p:cNvSpPr>
            <a:spLocks noGrp="1"/>
          </p:cNvSpPr>
          <p:nvPr>
            <p:ph type="dt" sz="half" idx="10"/>
          </p:nvPr>
        </p:nvSpPr>
        <p:spPr/>
        <p:txBody>
          <a:bodyPr/>
          <a:lstStyle/>
          <a:p>
            <a:fld id="{863D0753-BB91-4708-8E1A-2AF8F9D157CE}" type="datetime3">
              <a:rPr lang="en-US" altLang="zh-CN" smtClean="0"/>
              <a:t>15 September 2022</a:t>
            </a:fld>
            <a:endParaRPr lang="zh-CN" altLang="en-US"/>
          </a:p>
        </p:txBody>
      </p:sp>
      <p:sp>
        <p:nvSpPr>
          <p:cNvPr id="3" name="Footer Placeholder 2">
            <a:extLst>
              <a:ext uri="{FF2B5EF4-FFF2-40B4-BE49-F238E27FC236}">
                <a16:creationId xmlns:a16="http://schemas.microsoft.com/office/drawing/2014/main" id="{7FDB3319-5394-9352-63F4-4A4965F13B17}"/>
              </a:ext>
            </a:extLst>
          </p:cNvPr>
          <p:cNvSpPr>
            <a:spLocks noGrp="1"/>
          </p:cNvSpPr>
          <p:nvPr>
            <p:ph type="ftr" sz="quarter" idx="11"/>
          </p:nvPr>
        </p:nvSpPr>
        <p:spPr/>
        <p:txBody>
          <a:bodyPr/>
          <a:lstStyle/>
          <a:p>
            <a:r>
              <a:rPr lang="en-US" altLang="zh-CN"/>
              <a:t>Electronic Warfare</a:t>
            </a:r>
            <a:endParaRPr lang="zh-CN" altLang="en-US"/>
          </a:p>
        </p:txBody>
      </p:sp>
      <p:sp>
        <p:nvSpPr>
          <p:cNvPr id="4" name="Slide Number Placeholder 3">
            <a:extLst>
              <a:ext uri="{FF2B5EF4-FFF2-40B4-BE49-F238E27FC236}">
                <a16:creationId xmlns:a16="http://schemas.microsoft.com/office/drawing/2014/main" id="{95883F02-B9C9-BF4F-F9C2-ABC90CDCAA64}"/>
              </a:ext>
            </a:extLst>
          </p:cNvPr>
          <p:cNvSpPr>
            <a:spLocks noGrp="1"/>
          </p:cNvSpPr>
          <p:nvPr>
            <p:ph type="sldNum" sz="quarter" idx="12"/>
          </p:nvPr>
        </p:nvSpPr>
        <p:spPr/>
        <p:txBody>
          <a:bodyPr/>
          <a:lstStyle/>
          <a:p>
            <a:fld id="{0C913308-F349-4B6D-A68A-DD1791B4A57B}" type="slidenum">
              <a:rPr lang="zh-CN" altLang="en-US" smtClean="0"/>
              <a:t>39</a:t>
            </a:fld>
            <a:endParaRPr lang="zh-CN" altLang="en-US"/>
          </a:p>
        </p:txBody>
      </p:sp>
    </p:spTree>
    <p:extLst>
      <p:ext uri="{BB962C8B-B14F-4D97-AF65-F5344CB8AC3E}">
        <p14:creationId xmlns:p14="http://schemas.microsoft.com/office/powerpoint/2010/main" val="32191462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E180D4A7-C9FB-4DFB-919C-405C955672EB}">
      <p14:showEvtLst xmlns:p14="http://schemas.microsoft.com/office/powerpoint/2010/main">
        <p14:playEvt time="2527" objId="1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4" name="TextBox 3">
            <a:extLst>
              <a:ext uri="{FF2B5EF4-FFF2-40B4-BE49-F238E27FC236}">
                <a16:creationId xmlns:a16="http://schemas.microsoft.com/office/drawing/2014/main" id="{28AE90F2-5572-9771-15FD-689EBE81C3C2}"/>
              </a:ext>
            </a:extLst>
          </p:cNvPr>
          <p:cNvSpPr txBox="1"/>
          <p:nvPr/>
        </p:nvSpPr>
        <p:spPr>
          <a:xfrm>
            <a:off x="351073" y="1827658"/>
            <a:ext cx="8298978" cy="1384995"/>
          </a:xfrm>
          <a:prstGeom prst="rect">
            <a:avLst/>
          </a:prstGeom>
          <a:noFill/>
        </p:spPr>
        <p:txBody>
          <a:bodyPr wrap="square">
            <a:spAutoFit/>
          </a:bodyPr>
          <a:lstStyle/>
          <a:p>
            <a:pPr algn="ctr"/>
            <a:r>
              <a:rPr lang="en-US" sz="2800" i="0" u="none" strike="noStrike" baseline="0" dirty="0">
                <a:solidFill>
                  <a:schemeClr val="bg1"/>
                </a:solidFill>
              </a:rPr>
              <a:t>An </a:t>
            </a:r>
            <a:r>
              <a:rPr lang="en-US" sz="2800" i="0" u="none" strike="noStrike" baseline="0" dirty="0" err="1">
                <a:solidFill>
                  <a:schemeClr val="bg1"/>
                </a:solidFill>
              </a:rPr>
              <a:t>RWR</a:t>
            </a:r>
            <a:r>
              <a:rPr lang="en-US" sz="2800" i="0" u="none" strike="noStrike" baseline="0" dirty="0">
                <a:solidFill>
                  <a:schemeClr val="bg1"/>
                </a:solidFill>
              </a:rPr>
              <a:t> system is designed to provide a picture of the electronic order of battle</a:t>
            </a:r>
          </a:p>
          <a:p>
            <a:pPr algn="ctr"/>
            <a:r>
              <a:rPr lang="en-US" sz="2800" i="0" u="none" strike="noStrike" baseline="0" dirty="0">
                <a:solidFill>
                  <a:schemeClr val="bg1"/>
                </a:solidFill>
              </a:rPr>
              <a:t>(EOB) operating in the vicinity of an aircraft.</a:t>
            </a:r>
            <a:endParaRPr lang="en-US" sz="2800" dirty="0">
              <a:solidFill>
                <a:schemeClr val="bg1"/>
              </a:solidFill>
            </a:endParaRPr>
          </a:p>
        </p:txBody>
      </p:sp>
    </p:spTree>
    <p:custDataLst>
      <p:tags r:id="rId1"/>
    </p:custDataLst>
    <p:extLst>
      <p:ext uri="{BB962C8B-B14F-4D97-AF65-F5344CB8AC3E}">
        <p14:creationId xmlns:p14="http://schemas.microsoft.com/office/powerpoint/2010/main" val="7832305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5</a:t>
            </a:fld>
            <a:endParaRPr lang="zh-CN" altLang="en-US"/>
          </a:p>
        </p:txBody>
      </p:sp>
      <p:pic>
        <p:nvPicPr>
          <p:cNvPr id="4" name="Picture 3">
            <a:extLst>
              <a:ext uri="{FF2B5EF4-FFF2-40B4-BE49-F238E27FC236}">
                <a16:creationId xmlns:a16="http://schemas.microsoft.com/office/drawing/2014/main" id="{17050DFD-DC26-23F1-4E48-0F5EA82EE3F9}"/>
              </a:ext>
            </a:extLst>
          </p:cNvPr>
          <p:cNvPicPr>
            <a:picLocks noChangeAspect="1"/>
          </p:cNvPicPr>
          <p:nvPr/>
        </p:nvPicPr>
        <p:blipFill>
          <a:blip r:embed="rId4"/>
          <a:stretch>
            <a:fillRect/>
          </a:stretch>
        </p:blipFill>
        <p:spPr>
          <a:xfrm>
            <a:off x="89204" y="100339"/>
            <a:ext cx="8822716" cy="4536504"/>
          </a:xfrm>
          <a:prstGeom prst="rect">
            <a:avLst/>
          </a:prstGeom>
        </p:spPr>
      </p:pic>
    </p:spTree>
    <p:custDataLst>
      <p:tags r:id="rId1"/>
    </p:custDataLst>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6</a:t>
            </a:fld>
            <a:endParaRPr lang="zh-CN" altLang="en-US"/>
          </a:p>
        </p:txBody>
      </p:sp>
      <p:pic>
        <p:nvPicPr>
          <p:cNvPr id="3" name="Picture 2">
            <a:extLst>
              <a:ext uri="{FF2B5EF4-FFF2-40B4-BE49-F238E27FC236}">
                <a16:creationId xmlns:a16="http://schemas.microsoft.com/office/drawing/2014/main" id="{9B12AE8E-04FA-EE0B-3670-05227F428FA2}"/>
              </a:ext>
            </a:extLst>
          </p:cNvPr>
          <p:cNvPicPr>
            <a:picLocks noChangeAspect="1"/>
          </p:cNvPicPr>
          <p:nvPr/>
        </p:nvPicPr>
        <p:blipFill>
          <a:blip r:embed="rId4"/>
          <a:stretch>
            <a:fillRect/>
          </a:stretch>
        </p:blipFill>
        <p:spPr>
          <a:xfrm>
            <a:off x="422086" y="35571"/>
            <a:ext cx="8087914" cy="4647533"/>
          </a:xfrm>
          <a:prstGeom prst="rect">
            <a:avLst/>
          </a:prstGeom>
        </p:spPr>
      </p:pic>
    </p:spTree>
    <p:custDataLst>
      <p:tags r:id="rId1"/>
    </p:custDataLst>
    <p:extLst>
      <p:ext uri="{BB962C8B-B14F-4D97-AF65-F5344CB8AC3E}">
        <p14:creationId xmlns:p14="http://schemas.microsoft.com/office/powerpoint/2010/main" val="166406329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7</a:t>
            </a:fld>
            <a:endParaRPr lang="zh-CN" altLang="en-US"/>
          </a:p>
        </p:txBody>
      </p:sp>
      <p:pic>
        <p:nvPicPr>
          <p:cNvPr id="6" name="Picture 5">
            <a:extLst>
              <a:ext uri="{FF2B5EF4-FFF2-40B4-BE49-F238E27FC236}">
                <a16:creationId xmlns:a16="http://schemas.microsoft.com/office/drawing/2014/main" id="{164099E4-1F07-1D2B-F80D-FF9CEA085A26}"/>
              </a:ext>
            </a:extLst>
          </p:cNvPr>
          <p:cNvPicPr>
            <a:picLocks noChangeAspect="1"/>
          </p:cNvPicPr>
          <p:nvPr/>
        </p:nvPicPr>
        <p:blipFill>
          <a:blip r:embed="rId4"/>
          <a:stretch>
            <a:fillRect/>
          </a:stretch>
        </p:blipFill>
        <p:spPr>
          <a:xfrm>
            <a:off x="82296" y="16438"/>
            <a:ext cx="2960914" cy="2795451"/>
          </a:xfrm>
          <a:prstGeom prst="rect">
            <a:avLst/>
          </a:prstGeom>
        </p:spPr>
      </p:pic>
      <p:pic>
        <p:nvPicPr>
          <p:cNvPr id="8" name="Picture 7">
            <a:extLst>
              <a:ext uri="{FF2B5EF4-FFF2-40B4-BE49-F238E27FC236}">
                <a16:creationId xmlns:a16="http://schemas.microsoft.com/office/drawing/2014/main" id="{03CD49CF-24A5-4101-3A75-01249B2CCAFD}"/>
              </a:ext>
            </a:extLst>
          </p:cNvPr>
          <p:cNvPicPr>
            <a:picLocks noChangeAspect="1"/>
          </p:cNvPicPr>
          <p:nvPr/>
        </p:nvPicPr>
        <p:blipFill>
          <a:blip r:embed="rId5"/>
          <a:stretch>
            <a:fillRect/>
          </a:stretch>
        </p:blipFill>
        <p:spPr>
          <a:xfrm>
            <a:off x="3092615" y="1439510"/>
            <a:ext cx="5851936" cy="3118209"/>
          </a:xfrm>
          <a:prstGeom prst="rect">
            <a:avLst/>
          </a:prstGeom>
        </p:spPr>
      </p:pic>
    </p:spTree>
    <p:custDataLst>
      <p:tags r:id="rId1"/>
    </p:custDataLst>
    <p:extLst>
      <p:ext uri="{BB962C8B-B14F-4D97-AF65-F5344CB8AC3E}">
        <p14:creationId xmlns:p14="http://schemas.microsoft.com/office/powerpoint/2010/main" val="243702726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8</a:t>
            </a:fld>
            <a:endParaRPr lang="zh-CN" altLang="en-US"/>
          </a:p>
        </p:txBody>
      </p:sp>
      <p:pic>
        <p:nvPicPr>
          <p:cNvPr id="5" name="Picture 4">
            <a:extLst>
              <a:ext uri="{FF2B5EF4-FFF2-40B4-BE49-F238E27FC236}">
                <a16:creationId xmlns:a16="http://schemas.microsoft.com/office/drawing/2014/main" id="{2BE7CCEA-B80E-A2EB-4833-41C63792132B}"/>
              </a:ext>
            </a:extLst>
          </p:cNvPr>
          <p:cNvPicPr>
            <a:picLocks noChangeAspect="1"/>
          </p:cNvPicPr>
          <p:nvPr/>
        </p:nvPicPr>
        <p:blipFill>
          <a:blip r:embed="rId4"/>
          <a:stretch>
            <a:fillRect/>
          </a:stretch>
        </p:blipFill>
        <p:spPr>
          <a:xfrm>
            <a:off x="92851" y="0"/>
            <a:ext cx="8815421" cy="4702493"/>
          </a:xfrm>
          <a:prstGeom prst="rect">
            <a:avLst/>
          </a:prstGeom>
        </p:spPr>
      </p:pic>
    </p:spTree>
    <p:custDataLst>
      <p:tags r:id="rId1"/>
    </p:custDataLst>
    <p:extLst>
      <p:ext uri="{BB962C8B-B14F-4D97-AF65-F5344CB8AC3E}">
        <p14:creationId xmlns:p14="http://schemas.microsoft.com/office/powerpoint/2010/main" val="236987737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68DA8DD4-7B78-86AE-FD39-5973C1E27AA7}"/>
              </a:ext>
            </a:extLst>
          </p:cNvPr>
          <p:cNvSpPr>
            <a:spLocks noGrp="1"/>
          </p:cNvSpPr>
          <p:nvPr>
            <p:ph type="dt" sz="half" idx="10"/>
          </p:nvPr>
        </p:nvSpPr>
        <p:spPr/>
        <p:txBody>
          <a:bodyPr/>
          <a:lstStyle/>
          <a:p>
            <a:fld id="{D2602FD2-06F2-4351-A0C8-4293A9749955}" type="datetime3">
              <a:rPr lang="en-US" altLang="zh-CN" smtClean="0"/>
              <a:t>15 September 2022</a:t>
            </a:fld>
            <a:endParaRPr lang="zh-CN" altLang="en-US"/>
          </a:p>
        </p:txBody>
      </p:sp>
      <p:sp>
        <p:nvSpPr>
          <p:cNvPr id="20" name="Footer Placeholder 19">
            <a:extLst>
              <a:ext uri="{FF2B5EF4-FFF2-40B4-BE49-F238E27FC236}">
                <a16:creationId xmlns:a16="http://schemas.microsoft.com/office/drawing/2014/main" id="{5E49D2AE-0BDF-C0A2-DDA9-FA91CE633234}"/>
              </a:ext>
            </a:extLst>
          </p:cNvPr>
          <p:cNvSpPr>
            <a:spLocks noGrp="1"/>
          </p:cNvSpPr>
          <p:nvPr>
            <p:ph type="ftr" sz="quarter" idx="11"/>
          </p:nvPr>
        </p:nvSpPr>
        <p:spPr/>
        <p:txBody>
          <a:bodyPr/>
          <a:lstStyle/>
          <a:p>
            <a:r>
              <a:rPr lang="en-US" altLang="zh-CN"/>
              <a:t>Electronic Warfare</a:t>
            </a:r>
            <a:endParaRPr lang="zh-CN" altLang="en-US"/>
          </a:p>
        </p:txBody>
      </p:sp>
      <p:sp>
        <p:nvSpPr>
          <p:cNvPr id="21" name="Slide Number Placeholder 20">
            <a:extLst>
              <a:ext uri="{FF2B5EF4-FFF2-40B4-BE49-F238E27FC236}">
                <a16:creationId xmlns:a16="http://schemas.microsoft.com/office/drawing/2014/main" id="{1E962008-765C-24D1-B76C-7A83D0DDEB73}"/>
              </a:ext>
            </a:extLst>
          </p:cNvPr>
          <p:cNvSpPr>
            <a:spLocks noGrp="1"/>
          </p:cNvSpPr>
          <p:nvPr>
            <p:ph type="sldNum" sz="quarter" idx="12"/>
          </p:nvPr>
        </p:nvSpPr>
        <p:spPr/>
        <p:txBody>
          <a:bodyPr/>
          <a:lstStyle/>
          <a:p>
            <a:fld id="{0C913308-F349-4B6D-A68A-DD1791B4A57B}" type="slidenum">
              <a:rPr lang="zh-CN" altLang="en-US" smtClean="0"/>
              <a:t>9</a:t>
            </a:fld>
            <a:endParaRPr lang="zh-CN" altLang="en-US"/>
          </a:p>
        </p:txBody>
      </p:sp>
      <p:pic>
        <p:nvPicPr>
          <p:cNvPr id="4" name="Picture 3">
            <a:extLst>
              <a:ext uri="{FF2B5EF4-FFF2-40B4-BE49-F238E27FC236}">
                <a16:creationId xmlns:a16="http://schemas.microsoft.com/office/drawing/2014/main" id="{09FD6C86-BC8E-914C-7E24-59F9E5E3FB4C}"/>
              </a:ext>
            </a:extLst>
          </p:cNvPr>
          <p:cNvPicPr>
            <a:picLocks noChangeAspect="1"/>
          </p:cNvPicPr>
          <p:nvPr/>
        </p:nvPicPr>
        <p:blipFill>
          <a:blip r:embed="rId4"/>
          <a:stretch>
            <a:fillRect/>
          </a:stretch>
        </p:blipFill>
        <p:spPr>
          <a:xfrm>
            <a:off x="0" y="-3572"/>
            <a:ext cx="9001125" cy="4559901"/>
          </a:xfrm>
          <a:prstGeom prst="rect">
            <a:avLst/>
          </a:prstGeom>
        </p:spPr>
      </p:pic>
    </p:spTree>
    <p:custDataLst>
      <p:tags r:id="rId1"/>
    </p:custDataLst>
    <p:extLst>
      <p:ext uri="{BB962C8B-B14F-4D97-AF65-F5344CB8AC3E}">
        <p14:creationId xmlns:p14="http://schemas.microsoft.com/office/powerpoint/2010/main" val="36233645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ok11"/>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1.4"/>
</p:tagLst>
</file>

<file path=ppt/tags/tag12.xml><?xml version="1.0" encoding="utf-8"?>
<p:tagLst xmlns:a="http://schemas.openxmlformats.org/drawingml/2006/main" xmlns:r="http://schemas.openxmlformats.org/officeDocument/2006/relationships" xmlns:p="http://schemas.openxmlformats.org/presentationml/2006/main">
  <p:tag name="TIMING" val="|1.4"/>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14.xml><?xml version="1.0" encoding="utf-8"?>
<p:tagLst xmlns:a="http://schemas.openxmlformats.org/drawingml/2006/main" xmlns:r="http://schemas.openxmlformats.org/officeDocument/2006/relationships" xmlns:p="http://schemas.openxmlformats.org/presentationml/2006/main">
  <p:tag name="TIMING" val="|1.4"/>
</p:tagLst>
</file>

<file path=ppt/tags/tag15.xml><?xml version="1.0" encoding="utf-8"?>
<p:tagLst xmlns:a="http://schemas.openxmlformats.org/drawingml/2006/main" xmlns:r="http://schemas.openxmlformats.org/officeDocument/2006/relationships" xmlns:p="http://schemas.openxmlformats.org/presentationml/2006/main">
  <p:tag name="TIMING" val="|1.4"/>
</p:tagLst>
</file>

<file path=ppt/tags/tag16.xml><?xml version="1.0" encoding="utf-8"?>
<p:tagLst xmlns:a="http://schemas.openxmlformats.org/drawingml/2006/main" xmlns:r="http://schemas.openxmlformats.org/officeDocument/2006/relationships" xmlns:p="http://schemas.openxmlformats.org/presentationml/2006/main">
  <p:tag name="TIMING" val="|1.4"/>
</p:tagLst>
</file>

<file path=ppt/tags/tag17.xml><?xml version="1.0" encoding="utf-8"?>
<p:tagLst xmlns:a="http://schemas.openxmlformats.org/drawingml/2006/main" xmlns:r="http://schemas.openxmlformats.org/officeDocument/2006/relationships" xmlns:p="http://schemas.openxmlformats.org/presentationml/2006/main">
  <p:tag name="TIMING" val="|1.4"/>
</p:tagLst>
</file>

<file path=ppt/tags/tag18.xml><?xml version="1.0" encoding="utf-8"?>
<p:tagLst xmlns:a="http://schemas.openxmlformats.org/drawingml/2006/main" xmlns:r="http://schemas.openxmlformats.org/officeDocument/2006/relationships" xmlns:p="http://schemas.openxmlformats.org/presentationml/2006/main">
  <p:tag name="TIMING" val="|1.4"/>
</p:tagLst>
</file>

<file path=ppt/tags/tag19.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20.xml><?xml version="1.0" encoding="utf-8"?>
<p:tagLst xmlns:a="http://schemas.openxmlformats.org/drawingml/2006/main" xmlns:r="http://schemas.openxmlformats.org/officeDocument/2006/relationships" xmlns:p="http://schemas.openxmlformats.org/presentationml/2006/main">
  <p:tag name="TIMING" val="|1.4"/>
</p:tagLst>
</file>

<file path=ppt/tags/tag21.xml><?xml version="1.0" encoding="utf-8"?>
<p:tagLst xmlns:a="http://schemas.openxmlformats.org/drawingml/2006/main" xmlns:r="http://schemas.openxmlformats.org/officeDocument/2006/relationships" xmlns:p="http://schemas.openxmlformats.org/presentationml/2006/main">
  <p:tag name="TIMING" val="|1.4"/>
</p:tagLst>
</file>

<file path=ppt/tags/tag22.xml><?xml version="1.0" encoding="utf-8"?>
<p:tagLst xmlns:a="http://schemas.openxmlformats.org/drawingml/2006/main" xmlns:r="http://schemas.openxmlformats.org/officeDocument/2006/relationships" xmlns:p="http://schemas.openxmlformats.org/presentationml/2006/main">
  <p:tag name="TIMING" val="|1.4"/>
</p:tagLst>
</file>

<file path=ppt/tags/tag23.xml><?xml version="1.0" encoding="utf-8"?>
<p:tagLst xmlns:a="http://schemas.openxmlformats.org/drawingml/2006/main" xmlns:r="http://schemas.openxmlformats.org/officeDocument/2006/relationships" xmlns:p="http://schemas.openxmlformats.org/presentationml/2006/main">
  <p:tag name="TIMING" val="|1.4"/>
</p:tagLst>
</file>

<file path=ppt/tags/tag24.xml><?xml version="1.0" encoding="utf-8"?>
<p:tagLst xmlns:a="http://schemas.openxmlformats.org/drawingml/2006/main" xmlns:r="http://schemas.openxmlformats.org/officeDocument/2006/relationships" xmlns:p="http://schemas.openxmlformats.org/presentationml/2006/main">
  <p:tag name="TIMING" val="|1.4"/>
</p:tagLst>
</file>

<file path=ppt/tags/tag25.xml><?xml version="1.0" encoding="utf-8"?>
<p:tagLst xmlns:a="http://schemas.openxmlformats.org/drawingml/2006/main" xmlns:r="http://schemas.openxmlformats.org/officeDocument/2006/relationships" xmlns:p="http://schemas.openxmlformats.org/presentationml/2006/main">
  <p:tag name="TIMING" val="|1.4"/>
</p:tagLst>
</file>

<file path=ppt/tags/tag26.xml><?xml version="1.0" encoding="utf-8"?>
<p:tagLst xmlns:a="http://schemas.openxmlformats.org/drawingml/2006/main" xmlns:r="http://schemas.openxmlformats.org/officeDocument/2006/relationships" xmlns:p="http://schemas.openxmlformats.org/presentationml/2006/main">
  <p:tag name="TIMING" val="|1.4"/>
</p:tagLst>
</file>

<file path=ppt/tags/tag27.xml><?xml version="1.0" encoding="utf-8"?>
<p:tagLst xmlns:a="http://schemas.openxmlformats.org/drawingml/2006/main" xmlns:r="http://schemas.openxmlformats.org/officeDocument/2006/relationships" xmlns:p="http://schemas.openxmlformats.org/presentationml/2006/main">
  <p:tag name="TIMING" val="|1.4"/>
</p:tagLst>
</file>

<file path=ppt/tags/tag28.xml><?xml version="1.0" encoding="utf-8"?>
<p:tagLst xmlns:a="http://schemas.openxmlformats.org/drawingml/2006/main" xmlns:r="http://schemas.openxmlformats.org/officeDocument/2006/relationships" xmlns:p="http://schemas.openxmlformats.org/presentationml/2006/main">
  <p:tag name="TIMING" val="|1.4"/>
</p:tagLst>
</file>

<file path=ppt/tags/tag29.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30.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o5ydw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849</Words>
  <Application>Microsoft Office PowerPoint</Application>
  <PresentationFormat>Custom</PresentationFormat>
  <Paragraphs>225</Paragraphs>
  <Slides>39</Slides>
  <Notes>39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等线</vt:lpstr>
      <vt:lpstr>微软雅黑</vt:lpstr>
      <vt:lpstr>Adobe Garamond Pro</vt:lpstr>
      <vt:lpstr>Arial</vt:lpstr>
      <vt:lpstr>Calibri</vt:lpstr>
      <vt:lpstr>Lato Light</vt:lpstr>
      <vt:lpstr>Times New Roman</vt:lpstr>
      <vt:lpstr>Wingdings</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Laurian Gherman</cp:lastModifiedBy>
  <cp:revision>72</cp:revision>
  <dcterms:modified xsi:type="dcterms:W3CDTF">2022-09-15T15:30:43Z</dcterms:modified>
</cp:coreProperties>
</file>